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8"/>
  </p:notesMasterIdLst>
  <p:sldIdLst>
    <p:sldId id="256" r:id="rId2"/>
    <p:sldId id="261" r:id="rId3"/>
    <p:sldId id="269" r:id="rId4"/>
    <p:sldId id="257" r:id="rId5"/>
    <p:sldId id="263" r:id="rId6"/>
    <p:sldId id="282" r:id="rId7"/>
    <p:sldId id="283" r:id="rId8"/>
    <p:sldId id="260" r:id="rId9"/>
    <p:sldId id="264" r:id="rId10"/>
    <p:sldId id="284" r:id="rId11"/>
    <p:sldId id="270" r:id="rId12"/>
    <p:sldId id="285" r:id="rId13"/>
    <p:sldId id="286" r:id="rId14"/>
    <p:sldId id="268" r:id="rId15"/>
    <p:sldId id="271" r:id="rId16"/>
    <p:sldId id="272" r:id="rId17"/>
    <p:sldId id="289" r:id="rId18"/>
    <p:sldId id="287" r:id="rId19"/>
    <p:sldId id="276" r:id="rId20"/>
    <p:sldId id="279" r:id="rId21"/>
    <p:sldId id="280" r:id="rId22"/>
    <p:sldId id="277" r:id="rId23"/>
    <p:sldId id="278" r:id="rId24"/>
    <p:sldId id="288" r:id="rId25"/>
    <p:sldId id="273" r:id="rId26"/>
    <p:sldId id="29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autoAdjust="0"/>
    <p:restoredTop sz="83933" autoAdjust="0"/>
  </p:normalViewPr>
  <p:slideViewPr>
    <p:cSldViewPr snapToGrid="0">
      <p:cViewPr varScale="1">
        <p:scale>
          <a:sx n="93" d="100"/>
          <a:sy n="93" d="100"/>
        </p:scale>
        <p:origin x="1072"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D4ACB4-97EF-410C-A0B8-CE91DEA2B901}" type="datetimeFigureOut">
              <a:rPr lang="en-US" smtClean="0"/>
              <a:t>7/31/19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5C902-D091-41A3-9C3D-A44CAEDF41D2}" type="slidenum">
              <a:rPr lang="en-US" smtClean="0"/>
              <a:t>‹#›</a:t>
            </a:fld>
            <a:endParaRPr lang="en-US" dirty="0"/>
          </a:p>
        </p:txBody>
      </p:sp>
    </p:spTree>
    <p:extLst>
      <p:ext uri="{BB962C8B-B14F-4D97-AF65-F5344CB8AC3E}">
        <p14:creationId xmlns:p14="http://schemas.microsoft.com/office/powerpoint/2010/main" val="57622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development of supply chains over many types of industries have rapidly changed over the years.  Companies are now focusing on supply chain management from start to finish, instead of just on the delivery or transportation aspect of their products.   The goals are now more dynamic and multidimensional and focus on improving more, customer service while cutting cost.  With collaboration and more involvement from stakeholders, supply chain management has become a must have architecture within any competitive business.</a:t>
            </a: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a:t>
            </a:fld>
            <a:endParaRPr lang="en-US" dirty="0"/>
          </a:p>
        </p:txBody>
      </p:sp>
    </p:spTree>
    <p:extLst>
      <p:ext uri="{BB962C8B-B14F-4D97-AF65-F5344CB8AC3E}">
        <p14:creationId xmlns:p14="http://schemas.microsoft.com/office/powerpoint/2010/main" val="217198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Ford Lio Ho Motor Company an affiliate of the Ford Motor company was</a:t>
            </a:r>
            <a:r>
              <a:rPr lang="en-US" sz="1200" kern="1200" baseline="0" dirty="0">
                <a:solidFill>
                  <a:schemeClr val="tx1"/>
                </a:solidFill>
                <a:effectLst/>
                <a:latin typeface="+mn-lt"/>
                <a:ea typeface="+mn-ea"/>
                <a:cs typeface="+mn-cs"/>
              </a:rPr>
              <a:t> established in 1972 located in Chunglie city, Taiwan</a:t>
            </a:r>
            <a:r>
              <a:rPr lang="en-US" sz="1200" kern="1200" dirty="0">
                <a:solidFill>
                  <a:schemeClr val="tx1"/>
                </a:solidFill>
                <a:effectLst/>
                <a:latin typeface="+mn-lt"/>
                <a:ea typeface="+mn-ea"/>
                <a:cs typeface="+mn-cs"/>
              </a:rPr>
              <a:t>.  The</a:t>
            </a:r>
            <a:r>
              <a:rPr lang="en-US" sz="1200" kern="1200" baseline="0" dirty="0">
                <a:solidFill>
                  <a:schemeClr val="tx1"/>
                </a:solidFill>
                <a:effectLst/>
                <a:latin typeface="+mn-lt"/>
                <a:ea typeface="+mn-ea"/>
                <a:cs typeface="+mn-cs"/>
              </a:rPr>
              <a:t> company has grown to now have 15, 000 employees to operate its business of sales and producing passenger car, commercial car and SUV’s.   The business operations include facelift design, manufacturing, local and imported car sales.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4</a:t>
            </a:fld>
            <a:endParaRPr lang="en-US" dirty="0"/>
          </a:p>
        </p:txBody>
      </p:sp>
    </p:spTree>
    <p:extLst>
      <p:ext uri="{BB962C8B-B14F-4D97-AF65-F5344CB8AC3E}">
        <p14:creationId xmlns:p14="http://schemas.microsoft.com/office/powerpoint/2010/main" val="1448733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Ford Lio Ho Motors Co. business goal was set to “become competitive company by applying new technology, improve quality and human resource management” (Wee et al., 2009, p.5).  Ford also wanted achieve continuous</a:t>
            </a:r>
            <a:r>
              <a:rPr lang="en-US" sz="1200" kern="1200" baseline="0" dirty="0">
                <a:solidFill>
                  <a:schemeClr val="tx1"/>
                </a:solidFill>
                <a:effectLst/>
                <a:latin typeface="+mn-lt"/>
                <a:ea typeface="+mn-ea"/>
                <a:cs typeface="+mn-cs"/>
              </a:rPr>
              <a:t> waste </a:t>
            </a:r>
            <a:r>
              <a:rPr lang="en-US" sz="1200" kern="1200" baseline="0" dirty="0" smtClean="0">
                <a:solidFill>
                  <a:schemeClr val="tx1"/>
                </a:solidFill>
                <a:effectLst/>
                <a:latin typeface="+mn-lt"/>
                <a:ea typeface="+mn-ea"/>
                <a:cs typeface="+mn-cs"/>
              </a:rPr>
              <a:t>elimination </a:t>
            </a:r>
            <a:r>
              <a:rPr lang="en-US" sz="1200" kern="1200" baseline="0" dirty="0">
                <a:solidFill>
                  <a:schemeClr val="tx1"/>
                </a:solidFill>
                <a:effectLst/>
                <a:latin typeface="+mn-lt"/>
                <a:ea typeface="+mn-ea"/>
                <a:cs typeface="+mn-cs"/>
              </a:rPr>
              <a:t>to cut cost down. </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5</a:t>
            </a:fld>
            <a:endParaRPr lang="en-US" dirty="0"/>
          </a:p>
        </p:txBody>
      </p:sp>
    </p:spTree>
    <p:extLst>
      <p:ext uri="{BB962C8B-B14F-4D97-AF65-F5344CB8AC3E}">
        <p14:creationId xmlns:p14="http://schemas.microsoft.com/office/powerpoint/2010/main" val="2224527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term lean in SCM is define as “a series of activities or solutions to eliminate waste, reduce non-value added (NVA) operations, and improve the value added (VA) (Wee et al., 2009, p.2).”  Ford Lio Ho Motors then identified its Current State Map (CSM) and Future State Map (FSM) by using a four-step problem solving process.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6</a:t>
            </a:fld>
            <a:endParaRPr lang="en-US" dirty="0"/>
          </a:p>
        </p:txBody>
      </p:sp>
    </p:spTree>
    <p:extLst>
      <p:ext uri="{BB962C8B-B14F-4D97-AF65-F5344CB8AC3E}">
        <p14:creationId xmlns:p14="http://schemas.microsoft.com/office/powerpoint/2010/main" val="2117283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Ford Lio Ho Motor Company shows an improvement of cost reduction, quality enhancement and lead time reduction by applying a Lean Supply Chain (LSC) approach and using the Value Stream Mapping (VSM) (Wee et al., 2009).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7</a:t>
            </a:fld>
            <a:endParaRPr lang="en-US" dirty="0"/>
          </a:p>
        </p:txBody>
      </p:sp>
    </p:spTree>
    <p:extLst>
      <p:ext uri="{BB962C8B-B14F-4D97-AF65-F5344CB8AC3E}">
        <p14:creationId xmlns:p14="http://schemas.microsoft.com/office/powerpoint/2010/main" val="825527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Frozen food manufacturer (referenced as A1 company name is disguised) and marketing company located in India.  They are primarily concerned with the manufacturing and delivery of frozen product like vegetables, ice cream, and poultry.  This is a large market to operate in and leads to its own difficulties in managing the distribution of the product.</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8</a:t>
            </a:fld>
            <a:endParaRPr lang="en-US" dirty="0"/>
          </a:p>
        </p:txBody>
      </p:sp>
    </p:spTree>
    <p:extLst>
      <p:ext uri="{BB962C8B-B14F-4D97-AF65-F5344CB8AC3E}">
        <p14:creationId xmlns:p14="http://schemas.microsoft.com/office/powerpoint/2010/main" val="3788724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A1 manufacturing company, wanted</a:t>
            </a:r>
            <a:r>
              <a:rPr lang="en-US" sz="1200" kern="1200" baseline="0" dirty="0">
                <a:solidFill>
                  <a:schemeClr val="tx1"/>
                </a:solidFill>
                <a:effectLst/>
                <a:latin typeface="+mn-lt"/>
                <a:ea typeface="+mn-ea"/>
                <a:cs typeface="+mn-cs"/>
              </a:rPr>
              <a:t> to address issues with product waste, cost for services needed to maintain product care. </a:t>
            </a:r>
            <a:r>
              <a:rPr lang="en-US" sz="1200" kern="1200" dirty="0">
                <a:solidFill>
                  <a:schemeClr val="tx1"/>
                </a:solidFill>
                <a:effectLst/>
                <a:latin typeface="+mn-lt"/>
                <a:ea typeface="+mn-ea"/>
                <a:cs typeface="+mn-cs"/>
              </a:rPr>
              <a:t>The issue seen is that the care and maintenance of the deep freezers, and froze vegetables were not being maintained consistently and accurately.  A1 company case study shows that by implementing an SCM program to address issues seen with its business could “…result in the elimination of frozen corn wastages or damages close to a minimum level of 0.5% (Mahajan et al., 2013).”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9</a:t>
            </a:fld>
            <a:endParaRPr lang="en-US" dirty="0"/>
          </a:p>
        </p:txBody>
      </p:sp>
    </p:spTree>
    <p:extLst>
      <p:ext uri="{BB962C8B-B14F-4D97-AF65-F5344CB8AC3E}">
        <p14:creationId xmlns:p14="http://schemas.microsoft.com/office/powerpoint/2010/main" val="4284720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SAP</a:t>
            </a:r>
            <a:r>
              <a:rPr lang="en-US" sz="1200" kern="1200" baseline="0" dirty="0">
                <a:solidFill>
                  <a:schemeClr val="tx1"/>
                </a:solidFill>
                <a:effectLst/>
                <a:latin typeface="+mn-lt"/>
                <a:ea typeface="+mn-ea"/>
                <a:cs typeface="+mn-cs"/>
              </a:rPr>
              <a:t> analysis identifies A1’s internal and external situations, the actors include employees, business partners, and process includes the products.  LAP, takes information gathered from SAP to come generate solutions that need improvement.  T</a:t>
            </a:r>
            <a:r>
              <a:rPr lang="en-US" sz="1200" kern="1200" dirty="0">
                <a:solidFill>
                  <a:schemeClr val="tx1"/>
                </a:solidFill>
                <a:effectLst/>
                <a:latin typeface="+mn-lt"/>
                <a:ea typeface="+mn-ea"/>
                <a:cs typeface="+mn-cs"/>
              </a:rPr>
              <a:t>he Cold Supply Chain Management will introduce better</a:t>
            </a:r>
            <a:r>
              <a:rPr lang="en-US" sz="1200" kern="1200" baseline="0" dirty="0">
                <a:solidFill>
                  <a:schemeClr val="tx1"/>
                </a:solidFill>
                <a:effectLst/>
                <a:latin typeface="+mn-lt"/>
                <a:ea typeface="+mn-ea"/>
                <a:cs typeface="+mn-cs"/>
              </a:rPr>
              <a:t> ways to improve </a:t>
            </a:r>
            <a:r>
              <a:rPr lang="en-US" sz="1200" kern="1200" dirty="0">
                <a:solidFill>
                  <a:schemeClr val="tx1"/>
                </a:solidFill>
                <a:effectLst/>
                <a:latin typeface="+mn-lt"/>
                <a:ea typeface="+mn-ea"/>
                <a:cs typeface="+mn-cs"/>
              </a:rPr>
              <a:t>cost savings.  The initial investment will be a major hurdle, but the cost saving will be done on account of less energy consumption, reducing stock damages and selling more fresh stock, which in turn increases sales and profitably. As for quality replacing the older glycol deep freezers with newer ones that are fiber based and energy efficient will help with cost and quality. A1 has implemented advanced information technology tools for business management. The schedule will be time consuming in regards to awareness creation, educating and training of channel members especially third party logistics service providers.</a:t>
            </a: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10</a:t>
            </a:fld>
            <a:endParaRPr lang="en-US" dirty="0"/>
          </a:p>
        </p:txBody>
      </p:sp>
    </p:spTree>
    <p:extLst>
      <p:ext uri="{BB962C8B-B14F-4D97-AF65-F5344CB8AC3E}">
        <p14:creationId xmlns:p14="http://schemas.microsoft.com/office/powerpoint/2010/main" val="1288493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It is clear that Toyota’s approach to waste elimination was one of the best things they could have done for their company.  They decided to make changes that would make the company competitive with the big 3 global auto manufactures and they have been very successful.  Toyota implemented change throughout their entire supply chain and didn’t rush it for a quick dollar.  Instead they took their time and figured out what worked for them and adjusted as needed.  I think the only thing that they might have done wrong, is shared their how they were doing business, but even that is not a negative.  Companies are still trying to implement their system to achieve their type of success.  On the other hand you have another company that is involved with perishable food items that can’t seem to get everyone in line with the supply chain managements changes that they would like to make.  The corn manufacture has done wrong is not require is suppliers or supply chain members to be a part of their improved supply chain.</a:t>
            </a: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11</a:t>
            </a:fld>
            <a:endParaRPr lang="en-US" dirty="0"/>
          </a:p>
        </p:txBody>
      </p:sp>
    </p:spTree>
    <p:extLst>
      <p:ext uri="{BB962C8B-B14F-4D97-AF65-F5344CB8AC3E}">
        <p14:creationId xmlns:p14="http://schemas.microsoft.com/office/powerpoint/2010/main" val="612224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important for accurate data, not just to prevent errors but also to use the data for process improvement. Ford Lio Ho Motor Company got this right by ensuring value added and non-value added variable don’t charge rapidly.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also had a clear goal and vision to improve efficiency by reducing waste and to create a system that allowed for continuous improvements. This waste came from inefficiency processes from manufacturing of vehicles on the assembly line to employees having to walk to find parts. They did a systematic evaluation of Ford motors and to identify these wasteful processes so they could plan ways to fix them.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realized that through SCM they had the tools to evaluate and change these inefficient process. This reengineering of business processes required taking advantage of new technologies and methods. They embraced change and created an efficient business.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They spent 69% of their time performing</a:t>
            </a:r>
            <a:r>
              <a:rPr lang="en-US" sz="1200" kern="1200" baseline="0" dirty="0" smtClean="0">
                <a:solidFill>
                  <a:schemeClr val="tx1"/>
                </a:solidFill>
                <a:effectLst/>
                <a:latin typeface="+mn-lt"/>
                <a:ea typeface="+mn-ea"/>
                <a:cs typeface="+mn-cs"/>
              </a:rPr>
              <a:t> the non-value added task of </a:t>
            </a:r>
            <a:r>
              <a:rPr lang="en-US" sz="1200" kern="1200" dirty="0" smtClean="0">
                <a:solidFill>
                  <a:schemeClr val="tx1"/>
                </a:solidFill>
                <a:effectLst/>
                <a:latin typeface="+mn-lt"/>
                <a:ea typeface="+mn-ea"/>
                <a:cs typeface="+mn-cs"/>
              </a:rPr>
              <a:t>walking to pickup</a:t>
            </a:r>
            <a:r>
              <a:rPr lang="en-US" sz="1200" kern="1200" baseline="0" dirty="0" smtClean="0">
                <a:solidFill>
                  <a:schemeClr val="tx1"/>
                </a:solidFill>
                <a:effectLst/>
                <a:latin typeface="+mn-lt"/>
                <a:ea typeface="+mn-ea"/>
                <a:cs typeface="+mn-cs"/>
              </a:rPr>
              <a:t> parts.  This meant that only 31% of their time was spent being productive.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Another thing that was done wrong was that their first time through rate for some of their units was low.  The majority of the process for assembling and passing quality control had to be repeated, when the unit didn’t meet or pass specifications.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Low equipment effectiveness was what they also did wrong.  Some assembly stations where operating below standards do to high set-up times and the age of the equipment.</a:t>
            </a: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D3B6525E-B256-4DB6-874D-E04344B47FEC}" type="slidenum">
              <a:rPr lang="en-US" smtClean="0"/>
              <a:t>12</a:t>
            </a:fld>
            <a:endParaRPr lang="en-US" dirty="0"/>
          </a:p>
        </p:txBody>
      </p:sp>
    </p:spTree>
    <p:extLst>
      <p:ext uri="{BB962C8B-B14F-4D97-AF65-F5344CB8AC3E}">
        <p14:creationId xmlns:p14="http://schemas.microsoft.com/office/powerpoint/2010/main" val="2005059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A1 took all of the stakeholder into consideration and got all of them involved in the SCM project. The employees where trained on the new process and so where all of the suppliers and distributes. This would help to ensure their products would make it to market faster and not be damaged or spoiled due to varying temperature. This also</a:t>
            </a:r>
            <a:r>
              <a:rPr lang="en-US" sz="1200" kern="1200" baseline="0" dirty="0">
                <a:solidFill>
                  <a:schemeClr val="tx1"/>
                </a:solidFill>
                <a:effectLst/>
                <a:latin typeface="+mn-lt"/>
                <a:ea typeface="+mn-ea"/>
                <a:cs typeface="+mn-cs"/>
              </a:rPr>
              <a:t> led to support the customers how wanted the highest quality food products, which further lead to greater sales for A1.</a:t>
            </a:r>
            <a:endParaRPr lang="en-US" sz="1200" kern="1200" dirty="0">
              <a:solidFill>
                <a:schemeClr val="tx1"/>
              </a:solidFill>
              <a:effectLst/>
              <a:latin typeface="+mn-lt"/>
              <a:ea typeface="+mn-ea"/>
              <a:cs typeface="+mn-cs"/>
            </a:endParaRP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A1 also had great communication which helped to ensure all parties knew what the implementation plan was and their role. This led to creating awareness of all</a:t>
            </a:r>
            <a:r>
              <a:rPr lang="en-US" sz="1200" kern="1200" baseline="0" dirty="0">
                <a:solidFill>
                  <a:schemeClr val="tx1"/>
                </a:solidFill>
                <a:effectLst/>
                <a:latin typeface="+mn-lt"/>
                <a:ea typeface="+mn-ea"/>
                <a:cs typeface="+mn-cs"/>
              </a:rPr>
              <a:t> and </a:t>
            </a:r>
            <a:r>
              <a:rPr lang="en-US" sz="1200" kern="1200" dirty="0">
                <a:solidFill>
                  <a:schemeClr val="tx1"/>
                </a:solidFill>
                <a:effectLst/>
                <a:latin typeface="+mn-lt"/>
                <a:ea typeface="+mn-ea"/>
                <a:cs typeface="+mn-cs"/>
              </a:rPr>
              <a:t>training of the distributors to regulate the temperature in the trucks</a:t>
            </a:r>
            <a:r>
              <a:rPr lang="en-US"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D3B6525E-B256-4DB6-874D-E04344B47FEC}" type="slidenum">
              <a:rPr lang="en-US" smtClean="0"/>
              <a:t>13</a:t>
            </a:fld>
            <a:endParaRPr lang="en-US" dirty="0"/>
          </a:p>
        </p:txBody>
      </p:sp>
    </p:spTree>
    <p:extLst>
      <p:ext uri="{BB962C8B-B14F-4D97-AF65-F5344CB8AC3E}">
        <p14:creationId xmlns:p14="http://schemas.microsoft.com/office/powerpoint/2010/main" val="3205760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a:t>
            </a:r>
            <a:r>
              <a:rPr lang="en-US" sz="1200" kern="1200" baseline="0" dirty="0">
                <a:solidFill>
                  <a:schemeClr val="tx1"/>
                </a:solidFill>
                <a:effectLst/>
                <a:latin typeface="+mn-lt"/>
                <a:ea typeface="+mn-ea"/>
                <a:cs typeface="+mn-cs"/>
              </a:rPr>
              <a:t> address an organization’s supply chain activities including processes and policies an SCM is put in place.   The benefits of SCM include improving supply chain relations with organization’s internal and external customers.  Also, SCM can ensure product purchase, care and distribution processes are effective and efficient to meet business operations.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15</a:t>
            </a:fld>
            <a:endParaRPr lang="en-US" dirty="0"/>
          </a:p>
        </p:txBody>
      </p:sp>
    </p:spTree>
    <p:extLst>
      <p:ext uri="{BB962C8B-B14F-4D97-AF65-F5344CB8AC3E}">
        <p14:creationId xmlns:p14="http://schemas.microsoft.com/office/powerpoint/2010/main" val="4176131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field of supply</a:t>
            </a:r>
            <a:r>
              <a:rPr lang="en-US" baseline="0" dirty="0"/>
              <a:t> chain will bring many external policies to be reviewed and followed.  SCM will  run into external changes, regulatory, technological, economic and environmental, that will introduce challenges in maintaining processes.  For example,  regulatory changes on how products are disposed may require new cost/service that was not planned for.   SCM will need to plan on how to handle these challenges as it can impact SCM significantly.  Each of these challenges will have a </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16</a:t>
            </a:fld>
            <a:endParaRPr lang="en-US" dirty="0"/>
          </a:p>
        </p:txBody>
      </p:sp>
    </p:spTree>
    <p:extLst>
      <p:ext uri="{BB962C8B-B14F-4D97-AF65-F5344CB8AC3E}">
        <p14:creationId xmlns:p14="http://schemas.microsoft.com/office/powerpoint/2010/main" val="3767861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When</a:t>
            </a:r>
            <a:r>
              <a:rPr lang="en-US" baseline="0" dirty="0"/>
              <a:t> implementing a SCM it is very important to set realistic goals. Why are we doing this?  What is our end result/ How do we arrive at the tend result.  All these questions should be asked when planning the implementation of an SCM.  The plan should be effective to achieve these goals.  The plan must cover all the details of hardware and software, transactions to be processed, data inputs and outputs, reports required, security provisions and so on.  Any project needs a strong leader and needs someone to make proper decisions and make them quickly.  Every project should assemble good resources.  The project will need an good team to assist the sponsor.</a:t>
            </a:r>
            <a:endParaRPr lang="en-US" dirty="0"/>
          </a:p>
        </p:txBody>
      </p:sp>
      <p:sp>
        <p:nvSpPr>
          <p:cNvPr id="4" name="Slide Number Placeholder 3"/>
          <p:cNvSpPr>
            <a:spLocks noGrp="1"/>
          </p:cNvSpPr>
          <p:nvPr>
            <p:ph type="sldNum" sz="quarter" idx="10"/>
          </p:nvPr>
        </p:nvSpPr>
        <p:spPr/>
        <p:txBody>
          <a:bodyPr/>
          <a:lstStyle/>
          <a:p>
            <a:fld id="{81920177-A9F8-4CCA-8D1A-8BBCF8514A12}" type="slidenum">
              <a:rPr lang="en-US" smtClean="0"/>
              <a:t>17</a:t>
            </a:fld>
            <a:endParaRPr lang="en-US" dirty="0"/>
          </a:p>
        </p:txBody>
      </p:sp>
    </p:spTree>
    <p:extLst>
      <p:ext uri="{BB962C8B-B14F-4D97-AF65-F5344CB8AC3E}">
        <p14:creationId xmlns:p14="http://schemas.microsoft.com/office/powerpoint/2010/main" val="1652395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a:t>
            </a:r>
            <a:r>
              <a:rPr lang="en-US" baseline="0" dirty="0"/>
              <a:t> the SCM enterprise architecture it is best to use a framework to </a:t>
            </a:r>
            <a:r>
              <a:rPr lang="en-US" sz="1200" kern="1200" dirty="0">
                <a:solidFill>
                  <a:schemeClr val="tx1"/>
                </a:solidFill>
                <a:effectLst/>
                <a:latin typeface="+mn-lt"/>
                <a:ea typeface="+mn-ea"/>
                <a:cs typeface="+mn-cs"/>
              </a:rPr>
              <a:t>provide a method and structure for </a:t>
            </a:r>
            <a:r>
              <a:rPr lang="en-US" baseline="0" dirty="0"/>
              <a:t>the process. </a:t>
            </a:r>
            <a:r>
              <a:rPr lang="en-US" dirty="0"/>
              <a:t>I believe </a:t>
            </a:r>
            <a:r>
              <a:rPr lang="en-US" sz="1200" kern="1200" dirty="0">
                <a:solidFill>
                  <a:schemeClr val="tx1"/>
                </a:solidFill>
                <a:effectLst/>
                <a:latin typeface="+mn-lt"/>
                <a:ea typeface="+mn-ea"/>
                <a:cs typeface="+mn-cs"/>
              </a:rPr>
              <a:t>The Open Group Architecture Framework (</a:t>
            </a:r>
            <a:r>
              <a:rPr lang="en-US" dirty="0"/>
              <a:t>TOGAF)</a:t>
            </a:r>
            <a:r>
              <a:rPr lang="en-US" baseline="0" dirty="0"/>
              <a:t> would be </a:t>
            </a:r>
            <a:r>
              <a:rPr lang="en-US" dirty="0"/>
              <a:t>the best fit for the organization.</a:t>
            </a:r>
            <a:r>
              <a:rPr lang="en-US" baseline="0" dirty="0"/>
              <a:t> TOGAF </a:t>
            </a:r>
            <a:r>
              <a:rPr lang="en-US" sz="1200" kern="1200" dirty="0">
                <a:solidFill>
                  <a:schemeClr val="tx1"/>
                </a:solidFill>
                <a:effectLst/>
                <a:latin typeface="+mn-lt"/>
                <a:ea typeface="+mn-ea"/>
                <a:cs typeface="+mn-cs"/>
              </a:rPr>
              <a:t>was originally developed in 1995 and based off of the Department of Defense’s (DOD) </a:t>
            </a:r>
            <a:r>
              <a:rPr lang="en-US" dirty="0">
                <a:effectLst/>
              </a:rPr>
              <a:t>Technical Architecture Framework for Information Management and</a:t>
            </a:r>
            <a:r>
              <a:rPr lang="en-US" sz="1200" kern="1200" dirty="0">
                <a:solidFill>
                  <a:schemeClr val="tx1"/>
                </a:solidFill>
                <a:effectLst/>
                <a:latin typeface="+mn-lt"/>
                <a:ea typeface="+mn-ea"/>
                <a:cs typeface="+mn-cs"/>
              </a:rPr>
              <a:t> has since been refined. TOGAF helps in “the acceptance, production, use, and maintenance of an enterprise architecture” (The Open Group, 2016). </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TOGAF focuses its scope on four areas. Business architecture, which “defines the business strategy, governance, organization, and key business processes” (The Open Group, 2016). The second is data architecture which “describes the structure of an organization's logical and physical data assets and data management resources” (The Open Group, 2016). The third is application architecture that guides the deployment of applications as they relate to business processes. The last is technology architecture which describes the IT systems capabilities required to support the business.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part is the introductory which simply states the language and terminology used to describe the TOGAF. The second part is the Architecture Development Method (ADM) which is an iterative process that is conducted at every phase and throughout the development. The third section is the ADM Guidelines and Techniques which describes the specific steps within the ADM.  This step is particularly important because it provides a process to create</a:t>
            </a:r>
            <a:r>
              <a:rPr lang="en-US" sz="1200" kern="1200" baseline="0" dirty="0">
                <a:solidFill>
                  <a:schemeClr val="tx1"/>
                </a:solidFill>
                <a:effectLst/>
                <a:latin typeface="+mn-lt"/>
                <a:ea typeface="+mn-ea"/>
                <a:cs typeface="+mn-cs"/>
              </a:rPr>
              <a:t> the architecture.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fourth section is called Architecture Content Framework which helps describe deliverables and how work is handled. The fifth section which categorize and store the deliverables and outputs of the architecture. Part six provides reference models for the architecture and the seventh part “discusses the organization, processes, skills, roles, and responsibilities” (The Open Group, 2016). </a:t>
            </a:r>
            <a:endParaRPr lang="en-US" baseline="0" dirty="0"/>
          </a:p>
        </p:txBody>
      </p:sp>
      <p:sp>
        <p:nvSpPr>
          <p:cNvPr id="4" name="Slide Number Placeholder 3"/>
          <p:cNvSpPr>
            <a:spLocks noGrp="1"/>
          </p:cNvSpPr>
          <p:nvPr>
            <p:ph type="sldNum" sz="quarter" idx="10"/>
          </p:nvPr>
        </p:nvSpPr>
        <p:spPr/>
        <p:txBody>
          <a:bodyPr/>
          <a:lstStyle/>
          <a:p>
            <a:fld id="{D3B6525E-B256-4DB6-874D-E04344B47FEC}" type="slidenum">
              <a:rPr lang="en-US" smtClean="0"/>
              <a:t>18</a:t>
            </a:fld>
            <a:endParaRPr lang="en-US" dirty="0"/>
          </a:p>
        </p:txBody>
      </p:sp>
    </p:spTree>
    <p:extLst>
      <p:ext uri="{BB962C8B-B14F-4D97-AF65-F5344CB8AC3E}">
        <p14:creationId xmlns:p14="http://schemas.microsoft.com/office/powerpoint/2010/main" val="4226616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would be attained with the signing of a project charter. The charter briefly describes what work is to be done, how it will be conducted and names the stakeholders. Without support from these executive members the project runs a high risk of failing. The executives are needed to help “allocate resources, reward and time, supporting strategic purchasing, develop strategic supplier relationship and striving for information technology adoption (Ab Talib et al., 2014).” Their leadership and authority will also make it easier for employee to accept the changes that come with the SCM implementation.</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19</a:t>
            </a:fld>
            <a:endParaRPr lang="en-US" dirty="0"/>
          </a:p>
        </p:txBody>
      </p:sp>
    </p:spTree>
    <p:extLst>
      <p:ext uri="{BB962C8B-B14F-4D97-AF65-F5344CB8AC3E}">
        <p14:creationId xmlns:p14="http://schemas.microsoft.com/office/powerpoint/2010/main" val="2544497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larger the project the more critical communication is due to the larger amount of people, and stakeholders involved. Many types of communications should be held regularly such as meeting, and teleconferences. E-mails should also be sent to the correct personnel that have a need to know in a timely manner. Regular, timely, and accurate communications are necessary to ensure issues and confusions are solved quickly before they can lead to increased project scope, time, or cost.</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20</a:t>
            </a:fld>
            <a:endParaRPr lang="en-US" dirty="0"/>
          </a:p>
        </p:txBody>
      </p:sp>
    </p:spTree>
    <p:extLst>
      <p:ext uri="{BB962C8B-B14F-4D97-AF65-F5344CB8AC3E}">
        <p14:creationId xmlns:p14="http://schemas.microsoft.com/office/powerpoint/2010/main" val="1914657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particularly important with SCM since this architecture focuses on external structure of the organization and how it interacts with its suppliers and customers. Successful collaboration with partners particularly during the planning phase but also throughout all stages of development can lead to the most efficient and effective SCM architecture.</a:t>
            </a: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21</a:t>
            </a:fld>
            <a:endParaRPr lang="en-US" dirty="0"/>
          </a:p>
        </p:txBody>
      </p:sp>
    </p:spTree>
    <p:extLst>
      <p:ext uri="{BB962C8B-B14F-4D97-AF65-F5344CB8AC3E}">
        <p14:creationId xmlns:p14="http://schemas.microsoft.com/office/powerpoint/2010/main" val="2696787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Requirements gathering:  This is where the expectations are laid</a:t>
            </a:r>
            <a:r>
              <a:rPr lang="en-US" baseline="0" dirty="0" smtClean="0"/>
              <a:t> out and documented between the project team, end-users and any other stakeholder</a:t>
            </a:r>
          </a:p>
          <a:p>
            <a:endParaRPr lang="en-US" baseline="0" dirty="0" smtClean="0"/>
          </a:p>
          <a:p>
            <a:r>
              <a:rPr lang="en-US" baseline="0" dirty="0" smtClean="0"/>
              <a:t>Design:  Is determine by the business requirements.  This is where things like risk analysis, functional specifications like the user interface requirements will layout and non-functional specifications will be made, like how easy will it be to add new features.</a:t>
            </a:r>
          </a:p>
          <a:p>
            <a:endParaRPr lang="en-US" baseline="0" dirty="0" smtClean="0"/>
          </a:p>
          <a:p>
            <a:r>
              <a:rPr lang="en-US" baseline="0" dirty="0" smtClean="0"/>
              <a:t>Implementation:  Is where the live system will be rolled out for use and training on that system is provided for end users and other IT staff.  This may also be done in phases depending on the size and complexity of your system.</a:t>
            </a:r>
          </a:p>
          <a:p>
            <a:endParaRPr lang="en-US" baseline="0" dirty="0" smtClean="0"/>
          </a:p>
          <a:p>
            <a:r>
              <a:rPr lang="en-US" baseline="0" dirty="0" smtClean="0"/>
              <a:t>Testing:  Is testing the system to see if it actually meets the need and specifications requested.  This will also let you know how it works with your business practices.  This is your chance to flush out any design or system issues before accepting the system.</a:t>
            </a:r>
          </a:p>
          <a:p>
            <a:endParaRPr lang="en-US" baseline="0" dirty="0" smtClean="0"/>
          </a:p>
          <a:p>
            <a:r>
              <a:rPr lang="en-US" dirty="0" smtClean="0"/>
              <a:t>Deployment:  Can</a:t>
            </a:r>
            <a:r>
              <a:rPr lang="en-US" baseline="0" dirty="0" smtClean="0"/>
              <a:t> sometimes be considered implementation, but it is a complete roll out to the organization with all features.</a:t>
            </a:r>
          </a:p>
          <a:p>
            <a:endParaRPr lang="en-US" baseline="0" dirty="0" smtClean="0"/>
          </a:p>
          <a:p>
            <a:r>
              <a:rPr lang="en-US" baseline="0" dirty="0" smtClean="0"/>
              <a:t>Maintenance:  Is just that, the sustained maintenance and up keep of the system.  This is sometime performed by someone other than who designed it.  Maintenance will keep the system online with the hopes that very minimal downtime is required for things like updates or patches.</a:t>
            </a:r>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22</a:t>
            </a:fld>
            <a:endParaRPr lang="en-US" dirty="0"/>
          </a:p>
        </p:txBody>
      </p:sp>
    </p:spTree>
    <p:extLst>
      <p:ext uri="{BB962C8B-B14F-4D97-AF65-F5344CB8AC3E}">
        <p14:creationId xmlns:p14="http://schemas.microsoft.com/office/powerpoint/2010/main" val="2361157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An organization that is looking to improve its processes with customers, operations, and suppliers will find several benefits in implementing a </a:t>
            </a:r>
            <a:r>
              <a:rPr lang="en-US" dirty="0" err="1" smtClean="0">
                <a:effectLst/>
              </a:rPr>
              <a:t>SCM</a:t>
            </a:r>
            <a:r>
              <a:rPr lang="en-US" dirty="0" smtClean="0">
                <a:effectLst/>
              </a:rPr>
              <a:t> system. Although there are some difficulties and limitations with implementation it is well worth it in the long run. As seen in Ford </a:t>
            </a:r>
            <a:r>
              <a:rPr lang="en-US" dirty="0" err="1" smtClean="0">
                <a:effectLst/>
              </a:rPr>
              <a:t>Lio</a:t>
            </a:r>
            <a:r>
              <a:rPr lang="en-US" dirty="0" smtClean="0">
                <a:effectLst/>
              </a:rPr>
              <a:t> Ho Motor Company and A1 manufacturing company both had many issues to resolve in areas of waste management, distribution, employee training and process improvement. A </a:t>
            </a:r>
            <a:r>
              <a:rPr lang="en-US" dirty="0" err="1" smtClean="0">
                <a:effectLst/>
              </a:rPr>
              <a:t>SCM</a:t>
            </a:r>
            <a:r>
              <a:rPr lang="en-US" dirty="0" smtClean="0">
                <a:effectLst/>
              </a:rPr>
              <a:t> architecture was a proven solution as it was able to improve many of these areas. Furthermore, the best place to start implementation of a </a:t>
            </a:r>
            <a:r>
              <a:rPr lang="en-US" dirty="0" err="1" smtClean="0">
                <a:effectLst/>
              </a:rPr>
              <a:t>SCM</a:t>
            </a:r>
            <a:r>
              <a:rPr lang="en-US" dirty="0" smtClean="0">
                <a:effectLst/>
              </a:rPr>
              <a:t> architecture is with a solid framework like </a:t>
            </a:r>
            <a:r>
              <a:rPr lang="en-US" dirty="0" err="1" smtClean="0">
                <a:effectLst/>
              </a:rPr>
              <a:t>TOGAF</a:t>
            </a:r>
            <a:r>
              <a:rPr lang="en-US" dirty="0" smtClean="0">
                <a:effectLst/>
              </a:rPr>
              <a:t>. One of the greatest aspects of </a:t>
            </a:r>
            <a:r>
              <a:rPr lang="en-US" dirty="0" err="1" smtClean="0">
                <a:effectLst/>
              </a:rPr>
              <a:t>TOGAF</a:t>
            </a:r>
            <a:r>
              <a:rPr lang="en-US" dirty="0" smtClean="0">
                <a:effectLst/>
              </a:rPr>
              <a:t> are the defined processes to creating an enterprise in the ADM steps. As long as the implementation plan and criteria’s for success are followed then a flexible </a:t>
            </a:r>
            <a:r>
              <a:rPr lang="en-US" dirty="0" err="1" smtClean="0">
                <a:effectLst/>
              </a:rPr>
              <a:t>SCM</a:t>
            </a:r>
            <a:r>
              <a:rPr lang="en-US" smtClean="0">
                <a:effectLst/>
              </a:rPr>
              <a:t> architecture can be built that will allow the organization to become and continue to be competitive.</a:t>
            </a: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23</a:t>
            </a:fld>
            <a:endParaRPr lang="en-US" dirty="0"/>
          </a:p>
        </p:txBody>
      </p:sp>
    </p:spTree>
    <p:extLst>
      <p:ext uri="{BB962C8B-B14F-4D97-AF65-F5344CB8AC3E}">
        <p14:creationId xmlns:p14="http://schemas.microsoft.com/office/powerpoint/2010/main" val="2090656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organization that is looking to improve its processes with customers, operations, and suppliers will find several benefits in implementing a SCM system.  As seen in Ford Lio Ho Motor Company and A1 manufacturing company both had many issues to resolve in areas of waste management, distribution, employee training and processes.  SCM was a proven solution for the Ford Lio Motor Company.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SCM is designed to mange the process of products</a:t>
            </a:r>
            <a:r>
              <a:rPr lang="en-US" sz="1200" kern="1200" baseline="0" dirty="0" smtClean="0">
                <a:solidFill>
                  <a:schemeClr val="tx1"/>
                </a:solidFill>
                <a:effectLst/>
                <a:latin typeface="+mn-lt"/>
                <a:ea typeface="+mn-ea"/>
                <a:cs typeface="+mn-cs"/>
              </a:rPr>
              <a:t> or material as they move from supplier to consumer.  SCM coordinates and integrates the stakeholders into the process while helping to reduce inventory and increase the bottom line.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4C5C902-D091-41A3-9C3D-A44CAEDF41D2}" type="slidenum">
              <a:rPr lang="en-US" smtClean="0"/>
              <a:t>24</a:t>
            </a:fld>
            <a:endParaRPr lang="en-US" dirty="0"/>
          </a:p>
        </p:txBody>
      </p:sp>
    </p:spTree>
    <p:extLst>
      <p:ext uri="{BB962C8B-B14F-4D97-AF65-F5344CB8AC3E}">
        <p14:creationId xmlns:p14="http://schemas.microsoft.com/office/powerpoint/2010/main" val="3479229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5390E1E7-CAD8-4337-B22D-D80F1C46B38C}" type="slidenum">
              <a:rPr lang="en-US" smtClean="0"/>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0915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71901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3847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4ED550-4F30-40EE-A4AC-BD96A6D01EAE}" type="datetimeFigureOut">
              <a:rPr lang="en-US" smtClean="0"/>
              <a:t>7/31/19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111730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4ED550-4F30-40EE-A4AC-BD96A6D01EAE}" type="datetimeFigureOut">
              <a:rPr lang="en-US" smtClean="0"/>
              <a:t>7/31/19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90E1E7-CAD8-4337-B22D-D80F1C46B38C}"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977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4ED550-4F30-40EE-A4AC-BD96A6D01EAE}" type="datetimeFigureOut">
              <a:rPr lang="en-US" smtClean="0"/>
              <a:t>7/31/19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90E1E7-CAD8-4337-B22D-D80F1C46B38C}"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15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4ED550-4F30-40EE-A4AC-BD96A6D01EAE}" type="datetimeFigureOut">
              <a:rPr lang="en-US" smtClean="0"/>
              <a:t>7/31/19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2727855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84ED550-4F30-40EE-A4AC-BD96A6D01EAE}" type="datetimeFigureOut">
              <a:rPr lang="en-US" smtClean="0"/>
              <a:t>7/31/19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90E1E7-CAD8-4337-B22D-D80F1C46B38C}"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6163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84ED550-4F30-40EE-A4AC-BD96A6D01EAE}" type="datetimeFigureOut">
              <a:rPr lang="en-US" smtClean="0"/>
              <a:t>7/31/19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4238617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84ED550-4F30-40EE-A4AC-BD96A6D01EAE}" type="datetimeFigureOut">
              <a:rPr lang="en-US" smtClean="0"/>
              <a:t>7/31/19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763571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0174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841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spTree>
    <p:extLst>
      <p:ext uri="{BB962C8B-B14F-4D97-AF65-F5344CB8AC3E}">
        <p14:creationId xmlns:p14="http://schemas.microsoft.com/office/powerpoint/2010/main" val="1078451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4660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885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0257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ED550-4F30-40EE-A4AC-BD96A6D01EAE}" type="datetimeFigureOut">
              <a:rPr lang="en-US" smtClean="0"/>
              <a:t>7/31/19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0E1E7-CAD8-4337-B22D-D80F1C46B38C}"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3929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4ED550-4F30-40EE-A4AC-BD96A6D01EAE}" type="datetimeFigureOut">
              <a:rPr lang="en-US" smtClean="0"/>
              <a:t>7/31/19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390E1E7-CAD8-4337-B22D-D80F1C46B38C}" type="slidenum">
              <a:rPr lang="en-US" smtClean="0"/>
              <a:t>‹#›</a:t>
            </a:fld>
            <a:endParaRPr lang="en-US" dirty="0"/>
          </a:p>
        </p:txBody>
      </p:sp>
    </p:spTree>
    <p:extLst>
      <p:ext uri="{BB962C8B-B14F-4D97-AF65-F5344CB8AC3E}">
        <p14:creationId xmlns:p14="http://schemas.microsoft.com/office/powerpoint/2010/main" val="314138116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hyperlink" Target="http://smallbusiness.chron.com/advantages-supply-chain-management-systems-77606.html" TargetMode="External"/><Relationship Id="rId4" Type="http://schemas.openxmlformats.org/officeDocument/2006/relationships/hyperlink" Target="http://www.gartner.com/newsroom/id/1159617" TargetMode="External"/><Relationship Id="rId1" Type="http://schemas.openxmlformats.org/officeDocument/2006/relationships/slideLayout" Target="../slideLayouts/slideLayout2.xml"/><Relationship Id="rId2" Type="http://schemas.openxmlformats.org/officeDocument/2006/relationships/hyperlink" Target="https://www.researchgate.net/publication/261804995_Application_of_Critical_Success_Factors_in_Supply_Chain_Managemen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io.com/author/Jennifer-Lonoff-Schiff/" TargetMode="External"/><Relationship Id="rId3" Type="http://schemas.openxmlformats.org/officeDocument/2006/relationships/hyperlink" Target="http://www.cio.com/article/2397802/enterprise-resource-planning/13-common-erp-mistakes-and-how-to-avoid-making-them.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ctrTitle"/>
          </p:nvPr>
        </p:nvSpPr>
        <p:spPr bwMode="auto">
          <a:xfrm>
            <a:off x="3204731" y="2167233"/>
            <a:ext cx="579100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defTabSz="914400" eaLnBrk="0" fontAlgn="base" hangingPunct="0">
              <a:spcAft>
                <a:spcPct val="0"/>
              </a:spcAft>
            </a:pPr>
            <a:r>
              <a:rPr kumimoji="0" lang="en-US" altLang="en-US" sz="36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Supply Chain Management</a:t>
            </a:r>
            <a:br>
              <a:rPr kumimoji="0" lang="en-US" altLang="en-US" sz="36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altLang="en-US" sz="1800" b="1" dirty="0">
                <a:ln>
                  <a:noFill/>
                </a:ln>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GROUP 2</a:t>
            </a:r>
            <a:endParaRPr kumimoji="0" lang="en-US" altLang="en-US"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2" name="Subtitle 1"/>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83882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49087"/>
            <a:ext cx="3315787" cy="587828"/>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Introduction </a:t>
            </a:r>
          </a:p>
        </p:txBody>
      </p:sp>
      <p:sp>
        <p:nvSpPr>
          <p:cNvPr id="3" name="Content Placeholder 2"/>
          <p:cNvSpPr>
            <a:spLocks noGrp="1"/>
          </p:cNvSpPr>
          <p:nvPr>
            <p:ph idx="1"/>
          </p:nvPr>
        </p:nvSpPr>
        <p:spPr/>
        <p:txBody>
          <a:bodyPr>
            <a:norm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Supply Chain Management</a:t>
            </a:r>
          </a:p>
          <a:p>
            <a:pPr lvl="1"/>
            <a:r>
              <a:rPr lang="en-US" sz="1400" b="1" dirty="0">
                <a:latin typeface="Verdana" panose="020B0604030504040204" pitchFamily="34" charset="0"/>
                <a:ea typeface="Verdana" panose="020B0604030504040204" pitchFamily="34" charset="0"/>
                <a:cs typeface="Verdana" panose="020B0604030504040204" pitchFamily="34" charset="0"/>
              </a:rPr>
              <a:t>Product Distribution Management</a:t>
            </a:r>
          </a:p>
          <a:p>
            <a:pPr lvl="1"/>
            <a:r>
              <a:rPr lang="en-US" sz="1400" b="1" dirty="0">
                <a:latin typeface="Verdana" panose="020B0604030504040204" pitchFamily="34" charset="0"/>
                <a:ea typeface="Verdana" panose="020B0604030504040204" pitchFamily="34" charset="0"/>
                <a:cs typeface="Verdana" panose="020B0604030504040204" pitchFamily="34" charset="0"/>
              </a:rPr>
              <a:t>Coordinating Supplier Processes</a:t>
            </a:r>
          </a:p>
          <a:p>
            <a:pPr lvl="2"/>
            <a:r>
              <a:rPr lang="en-US" sz="1200" dirty="0">
                <a:latin typeface="Verdana" panose="020B0604030504040204" pitchFamily="34" charset="0"/>
                <a:ea typeface="Verdana" panose="020B0604030504040204" pitchFamily="34" charset="0"/>
                <a:cs typeface="Verdana" panose="020B0604030504040204" pitchFamily="34" charset="0"/>
              </a:rPr>
              <a:t>Warehouses</a:t>
            </a:r>
          </a:p>
          <a:p>
            <a:pPr lvl="2"/>
            <a:r>
              <a:rPr lang="en-US" sz="1200" dirty="0">
                <a:latin typeface="Verdana" panose="020B0604030504040204" pitchFamily="34" charset="0"/>
                <a:ea typeface="Verdana" panose="020B0604030504040204" pitchFamily="34" charset="0"/>
                <a:cs typeface="Verdana" panose="020B0604030504040204" pitchFamily="34" charset="0"/>
              </a:rPr>
              <a:t>Manufactures</a:t>
            </a:r>
          </a:p>
          <a:p>
            <a:pPr lvl="2"/>
            <a:r>
              <a:rPr lang="en-US" sz="1200" dirty="0">
                <a:latin typeface="Verdana" panose="020B0604030504040204" pitchFamily="34" charset="0"/>
                <a:ea typeface="Verdana" panose="020B0604030504040204" pitchFamily="34" charset="0"/>
                <a:cs typeface="Verdana" panose="020B0604030504040204" pitchFamily="34" charset="0"/>
              </a:rPr>
              <a:t>Transporters</a:t>
            </a:r>
          </a:p>
          <a:p>
            <a:pPr lvl="1"/>
            <a:endParaRPr lang="en-US" sz="1400" dirty="0">
              <a:latin typeface="Verdana" panose="020B0604030504040204" pitchFamily="34" charset="0"/>
              <a:ea typeface="Verdana" panose="020B0604030504040204" pitchFamily="34" charset="0"/>
              <a:cs typeface="Verdana" panose="020B0604030504040204" pitchFamily="34" charset="0"/>
            </a:endParaRPr>
          </a:p>
          <a:p>
            <a:pPr lvl="2"/>
            <a:endParaRPr lang="en-US" sz="1200" dirty="0">
              <a:latin typeface="Verdana" panose="020B0604030504040204" pitchFamily="34" charset="0"/>
              <a:ea typeface="Verdana" panose="020B0604030504040204" pitchFamily="34" charset="0"/>
              <a:cs typeface="Verdana" panose="020B0604030504040204" pitchFamily="34" charset="0"/>
            </a:endParaRPr>
          </a:p>
          <a:p>
            <a:pPr lvl="2"/>
            <a:endParaRPr lang="en-US" sz="1200" dirty="0">
              <a:latin typeface="Verdana" panose="020B0604030504040204" pitchFamily="34" charset="0"/>
              <a:ea typeface="Verdana" panose="020B0604030504040204" pitchFamily="34" charset="0"/>
              <a:cs typeface="Verdana" panose="020B0604030504040204" pitchFamily="34" charset="0"/>
            </a:endParaRPr>
          </a:p>
          <a:p>
            <a:pPr lvl="1"/>
            <a:endParaRPr lang="en-US"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83506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396" y="2471297"/>
            <a:ext cx="9601196" cy="1303867"/>
          </a:xfrm>
        </p:spPr>
        <p:txBody>
          <a:bodyPr/>
          <a:lstStyle/>
          <a:p>
            <a:r>
              <a:rPr lang="en-US" b="1" dirty="0">
                <a:latin typeface="Times New Roman" panose="02020603050405020304" pitchFamily="18" charset="0"/>
                <a:cs typeface="Times New Roman" panose="02020603050405020304" pitchFamily="18" charset="0"/>
              </a:rPr>
              <a:t>Case Study Summary </a:t>
            </a:r>
          </a:p>
        </p:txBody>
      </p:sp>
    </p:spTree>
    <p:extLst>
      <p:ext uri="{BB962C8B-B14F-4D97-AF65-F5344CB8AC3E}">
        <p14:creationId xmlns:p14="http://schemas.microsoft.com/office/powerpoint/2010/main" val="3334286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49087"/>
            <a:ext cx="7548152" cy="587828"/>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Ford Lio Ho Motor Summary</a:t>
            </a:r>
          </a:p>
        </p:txBody>
      </p:sp>
      <p:sp>
        <p:nvSpPr>
          <p:cNvPr id="3" name="Content Placeholder 2"/>
          <p:cNvSpPr>
            <a:spLocks noGrp="1"/>
          </p:cNvSpPr>
          <p:nvPr>
            <p:ph idx="1"/>
          </p:nvPr>
        </p:nvSpPr>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Business</a:t>
            </a:r>
          </a:p>
          <a:p>
            <a:r>
              <a:rPr lang="en-US" sz="1800" b="1" dirty="0">
                <a:latin typeface="Verdana" panose="020B0604030504040204" pitchFamily="34" charset="0"/>
                <a:ea typeface="Verdana" panose="020B0604030504040204" pitchFamily="34" charset="0"/>
                <a:cs typeface="Verdana" panose="020B0604030504040204" pitchFamily="34" charset="0"/>
              </a:rPr>
              <a:t>Products</a:t>
            </a:r>
          </a:p>
          <a:p>
            <a:pPr lvl="1"/>
            <a:r>
              <a:rPr lang="en-US" sz="1400" dirty="0">
                <a:latin typeface="Verdana" panose="020B0604030504040204" pitchFamily="34" charset="0"/>
                <a:ea typeface="Verdana" panose="020B0604030504040204" pitchFamily="34" charset="0"/>
                <a:cs typeface="Verdana" panose="020B0604030504040204" pitchFamily="34" charset="0"/>
              </a:rPr>
              <a:t>Passenger and commercial car</a:t>
            </a:r>
          </a:p>
          <a:p>
            <a:pPr lvl="1"/>
            <a:r>
              <a:rPr lang="en-US" sz="1400" dirty="0">
                <a:latin typeface="Verdana" panose="020B0604030504040204" pitchFamily="34" charset="0"/>
                <a:ea typeface="Verdana" panose="020B0604030504040204" pitchFamily="34" charset="0"/>
                <a:cs typeface="Verdana" panose="020B0604030504040204" pitchFamily="34" charset="0"/>
              </a:rPr>
              <a:t>SUV</a:t>
            </a:r>
          </a:p>
          <a:p>
            <a:r>
              <a:rPr lang="en-US" sz="1800" b="1" dirty="0">
                <a:latin typeface="Verdana" panose="020B0604030504040204" pitchFamily="34" charset="0"/>
                <a:ea typeface="Verdana" panose="020B0604030504040204" pitchFamily="34" charset="0"/>
                <a:cs typeface="Verdana" panose="020B0604030504040204" pitchFamily="34" charset="0"/>
              </a:rPr>
              <a:t>Operations </a:t>
            </a:r>
          </a:p>
          <a:p>
            <a:pPr lvl="1"/>
            <a:r>
              <a:rPr lang="en-US" sz="1400" dirty="0">
                <a:latin typeface="Verdana" panose="020B0604030504040204" pitchFamily="34" charset="0"/>
                <a:ea typeface="Verdana" panose="020B0604030504040204" pitchFamily="34" charset="0"/>
                <a:cs typeface="Verdana" panose="020B0604030504040204" pitchFamily="34" charset="0"/>
              </a:rPr>
              <a:t>Facelift Design</a:t>
            </a:r>
          </a:p>
          <a:p>
            <a:pPr lvl="1"/>
            <a:r>
              <a:rPr lang="en-US" sz="1400" dirty="0">
                <a:latin typeface="Verdana" panose="020B0604030504040204" pitchFamily="34" charset="0"/>
                <a:ea typeface="Verdana" panose="020B0604030504040204" pitchFamily="34" charset="0"/>
                <a:cs typeface="Verdana" panose="020B0604030504040204" pitchFamily="34" charset="0"/>
              </a:rPr>
              <a:t>Manufacturing </a:t>
            </a:r>
          </a:p>
          <a:p>
            <a:pPr lvl="1"/>
            <a:r>
              <a:rPr lang="en-US" sz="1400" dirty="0">
                <a:latin typeface="Verdana" panose="020B0604030504040204" pitchFamily="34" charset="0"/>
                <a:ea typeface="Verdana" panose="020B0604030504040204" pitchFamily="34" charset="0"/>
                <a:cs typeface="Verdana" panose="020B0604030504040204" pitchFamily="34" charset="0"/>
              </a:rPr>
              <a:t>Local and imported car sales </a:t>
            </a: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5058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849087"/>
            <a:ext cx="8658495" cy="587828"/>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Ford Lio Ho Motor Summary cont’d</a:t>
            </a:r>
          </a:p>
        </p:txBody>
      </p:sp>
      <p:sp>
        <p:nvSpPr>
          <p:cNvPr id="3" name="Content Placeholder 2"/>
          <p:cNvSpPr>
            <a:spLocks noGrp="1"/>
          </p:cNvSpPr>
          <p:nvPr>
            <p:ph idx="1"/>
          </p:nvPr>
        </p:nvSpPr>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Business Goal</a:t>
            </a:r>
          </a:p>
          <a:p>
            <a:r>
              <a:rPr lang="en-US" sz="1800" b="1" dirty="0">
                <a:latin typeface="Verdana" panose="020B0604030504040204" pitchFamily="34" charset="0"/>
                <a:ea typeface="Verdana" panose="020B0604030504040204" pitchFamily="34" charset="0"/>
                <a:cs typeface="Verdana" panose="020B0604030504040204" pitchFamily="34" charset="0"/>
              </a:rPr>
              <a:t>Become Competitive Company</a:t>
            </a:r>
          </a:p>
          <a:p>
            <a:r>
              <a:rPr lang="en-US" sz="1800" b="1" dirty="0">
                <a:latin typeface="Verdana" panose="020B0604030504040204" pitchFamily="34" charset="0"/>
                <a:ea typeface="Verdana" panose="020B0604030504040204" pitchFamily="34" charset="0"/>
                <a:cs typeface="Verdana" panose="020B0604030504040204" pitchFamily="34" charset="0"/>
              </a:rPr>
              <a:t>Improve quality</a:t>
            </a:r>
          </a:p>
          <a:p>
            <a:r>
              <a:rPr lang="en-US" sz="1800" b="1" dirty="0">
                <a:latin typeface="Verdana" panose="020B0604030504040204" pitchFamily="34" charset="0"/>
                <a:ea typeface="Verdana" panose="020B0604030504040204" pitchFamily="34" charset="0"/>
                <a:cs typeface="Verdana" panose="020B0604030504040204" pitchFamily="34" charset="0"/>
              </a:rPr>
              <a:t>Human Resource Management </a:t>
            </a:r>
          </a:p>
          <a:p>
            <a:r>
              <a:rPr lang="en-US" sz="1800" b="1" dirty="0">
                <a:latin typeface="Verdana" panose="020B0604030504040204" pitchFamily="34" charset="0"/>
                <a:ea typeface="Verdana" panose="020B0604030504040204" pitchFamily="34" charset="0"/>
                <a:cs typeface="Verdana" panose="020B0604030504040204" pitchFamily="34" charset="0"/>
              </a:rPr>
              <a:t>Continuous Waste Elimination </a:t>
            </a:r>
          </a:p>
          <a:p>
            <a:endParaRPr lang="en-US" sz="18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76584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849087"/>
            <a:ext cx="8658495" cy="587828"/>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Ford Lio Ho Motor Summary cont’d</a:t>
            </a:r>
          </a:p>
        </p:txBody>
      </p:sp>
      <p:sp>
        <p:nvSpPr>
          <p:cNvPr id="3" name="Content Placeholder 2"/>
          <p:cNvSpPr>
            <a:spLocks noGrp="1"/>
          </p:cNvSpPr>
          <p:nvPr>
            <p:ph idx="1"/>
          </p:nvPr>
        </p:nvSpPr>
        <p:spPr>
          <a:xfrm>
            <a:off x="1131628" y="2447750"/>
            <a:ext cx="9601196" cy="3318936"/>
          </a:xfrm>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SCM Solution </a:t>
            </a:r>
          </a:p>
          <a:p>
            <a:r>
              <a:rPr lang="en-US" sz="1800" b="1" dirty="0">
                <a:latin typeface="Verdana" panose="020B0604030504040204" pitchFamily="34" charset="0"/>
                <a:ea typeface="Verdana" panose="020B0604030504040204" pitchFamily="34" charset="0"/>
                <a:cs typeface="Verdana" panose="020B0604030504040204" pitchFamily="34" charset="0"/>
              </a:rPr>
              <a:t>Identifying Ford Lio Ho Motor Co. </a:t>
            </a:r>
          </a:p>
          <a:p>
            <a:pPr lvl="1"/>
            <a:r>
              <a:rPr lang="en-US" sz="1400" dirty="0">
                <a:latin typeface="Verdana" panose="020B0604030504040204" pitchFamily="34" charset="0"/>
                <a:ea typeface="Verdana" panose="020B0604030504040204" pitchFamily="34" charset="0"/>
                <a:cs typeface="Verdana" panose="020B0604030504040204" pitchFamily="34" charset="0"/>
              </a:rPr>
              <a:t>Current State Map (CSM)</a:t>
            </a:r>
          </a:p>
          <a:p>
            <a:pPr lvl="1"/>
            <a:r>
              <a:rPr lang="en-US" sz="1400" dirty="0">
                <a:latin typeface="Verdana" panose="020B0604030504040204" pitchFamily="34" charset="0"/>
                <a:ea typeface="Verdana" panose="020B0604030504040204" pitchFamily="34" charset="0"/>
                <a:cs typeface="Verdana" panose="020B0604030504040204" pitchFamily="34" charset="0"/>
              </a:rPr>
              <a:t>Future State Map (FSM)</a:t>
            </a:r>
          </a:p>
          <a:p>
            <a:r>
              <a:rPr lang="en-US" sz="1800" b="1" dirty="0">
                <a:latin typeface="Verdana" panose="020B0604030504040204" pitchFamily="34" charset="0"/>
                <a:ea typeface="Verdana" panose="020B0604030504040204" pitchFamily="34" charset="0"/>
                <a:cs typeface="Verdana" panose="020B0604030504040204" pitchFamily="34" charset="0"/>
              </a:rPr>
              <a:t>Applying Lean Supply Chain</a:t>
            </a:r>
          </a:p>
          <a:p>
            <a:pPr lvl="1"/>
            <a:r>
              <a:rPr lang="en-US" sz="1400" dirty="0">
                <a:latin typeface="Verdana" panose="020B0604030504040204" pitchFamily="34" charset="0"/>
                <a:ea typeface="Verdana" panose="020B0604030504040204" pitchFamily="34" charset="0"/>
                <a:cs typeface="Verdana" panose="020B0604030504040204" pitchFamily="34" charset="0"/>
              </a:rPr>
              <a:t>Reduce non-value added (NVA)</a:t>
            </a:r>
          </a:p>
          <a:p>
            <a:pPr lvl="1"/>
            <a:r>
              <a:rPr lang="en-US" sz="1400" dirty="0">
                <a:latin typeface="Verdana" panose="020B0604030504040204" pitchFamily="34" charset="0"/>
                <a:ea typeface="Verdana" panose="020B0604030504040204" pitchFamily="34" charset="0"/>
                <a:cs typeface="Verdana" panose="020B0604030504040204" pitchFamily="34" charset="0"/>
              </a:rPr>
              <a:t>Improve value added (VA)</a:t>
            </a:r>
          </a:p>
          <a:p>
            <a:endParaRPr lang="en-US" sz="1800" b="1" dirty="0">
              <a:latin typeface="Verdana" panose="020B0604030504040204" pitchFamily="34" charset="0"/>
              <a:ea typeface="Verdana" panose="020B0604030504040204" pitchFamily="34" charset="0"/>
              <a:cs typeface="Verdana" panose="020B0604030504040204" pitchFamily="34" charset="0"/>
            </a:endParaRP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45689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849087"/>
            <a:ext cx="8658495" cy="587828"/>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Ford Lio Ho Motor Summary cont’d</a:t>
            </a:r>
          </a:p>
        </p:txBody>
      </p:sp>
      <p:sp>
        <p:nvSpPr>
          <p:cNvPr id="3" name="Content Placeholder 2"/>
          <p:cNvSpPr>
            <a:spLocks noGrp="1"/>
          </p:cNvSpPr>
          <p:nvPr>
            <p:ph idx="1"/>
          </p:nvPr>
        </p:nvSpPr>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SCM Results</a:t>
            </a:r>
          </a:p>
          <a:p>
            <a:r>
              <a:rPr lang="en-US" sz="1800" b="1" dirty="0">
                <a:latin typeface="Verdana" panose="020B0604030504040204" pitchFamily="34" charset="0"/>
                <a:ea typeface="Verdana" panose="020B0604030504040204" pitchFamily="34" charset="0"/>
                <a:cs typeface="Verdana" panose="020B0604030504040204" pitchFamily="34" charset="0"/>
              </a:rPr>
              <a:t>Cost Reduction </a:t>
            </a:r>
          </a:p>
          <a:p>
            <a:r>
              <a:rPr lang="en-US" sz="1800" b="1" dirty="0">
                <a:latin typeface="Verdana" panose="020B0604030504040204" pitchFamily="34" charset="0"/>
                <a:ea typeface="Verdana" panose="020B0604030504040204" pitchFamily="34" charset="0"/>
                <a:cs typeface="Verdana" panose="020B0604030504040204" pitchFamily="34" charset="0"/>
              </a:rPr>
              <a:t>Quality Enhancement </a:t>
            </a:r>
          </a:p>
          <a:p>
            <a:r>
              <a:rPr lang="en-US" sz="1800" b="1" dirty="0">
                <a:latin typeface="Verdana" panose="020B0604030504040204" pitchFamily="34" charset="0"/>
                <a:ea typeface="Verdana" panose="020B0604030504040204" pitchFamily="34" charset="0"/>
                <a:cs typeface="Verdana" panose="020B0604030504040204" pitchFamily="34" charset="0"/>
              </a:rPr>
              <a:t>Lead Time Reduction</a:t>
            </a:r>
          </a:p>
        </p:txBody>
      </p:sp>
    </p:spTree>
    <p:extLst>
      <p:ext uri="{BB962C8B-B14F-4D97-AF65-F5344CB8AC3E}">
        <p14:creationId xmlns:p14="http://schemas.microsoft.com/office/powerpoint/2010/main" val="311647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49087"/>
            <a:ext cx="8331924" cy="901336"/>
          </a:xfrm>
        </p:spPr>
        <p:txBody>
          <a:bodyPr>
            <a:normAutofit fontScale="90000"/>
          </a:bodyPr>
          <a:lstStyle/>
          <a:p>
            <a:pPr algn="l"/>
            <a:r>
              <a:rPr lang="en-US" sz="4000" b="1" dirty="0">
                <a:latin typeface="Times New Roman" panose="02020603050405020304" pitchFamily="18" charset="0"/>
                <a:cs typeface="Times New Roman" panose="02020603050405020304" pitchFamily="18" charset="0"/>
              </a:rPr>
              <a:t>‘A1’ Manufacturing Company Summary </a:t>
            </a:r>
          </a:p>
        </p:txBody>
      </p:sp>
      <p:sp>
        <p:nvSpPr>
          <p:cNvPr id="3" name="Content Placeholder 2"/>
          <p:cNvSpPr>
            <a:spLocks noGrp="1"/>
          </p:cNvSpPr>
          <p:nvPr>
            <p:ph idx="1"/>
          </p:nvPr>
        </p:nvSpPr>
        <p:spPr/>
        <p:txBody>
          <a:bodyPr>
            <a:norm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Business</a:t>
            </a:r>
          </a:p>
          <a:p>
            <a:pPr lvl="1"/>
            <a:r>
              <a:rPr lang="en-US" sz="1400" b="1" dirty="0">
                <a:latin typeface="Verdana" panose="020B0604030504040204" pitchFamily="34" charset="0"/>
                <a:ea typeface="Verdana" panose="020B0604030504040204" pitchFamily="34" charset="0"/>
                <a:cs typeface="Verdana" panose="020B0604030504040204" pitchFamily="34" charset="0"/>
              </a:rPr>
              <a:t>Frozen Food Manufacturer</a:t>
            </a:r>
          </a:p>
          <a:p>
            <a:pPr lvl="2"/>
            <a:r>
              <a:rPr lang="en-US" sz="1200" dirty="0">
                <a:latin typeface="Verdana" panose="020B0604030504040204" pitchFamily="34" charset="0"/>
                <a:ea typeface="Verdana" panose="020B0604030504040204" pitchFamily="34" charset="0"/>
                <a:cs typeface="Verdana" panose="020B0604030504040204" pitchFamily="34" charset="0"/>
              </a:rPr>
              <a:t>Vegetables</a:t>
            </a:r>
          </a:p>
          <a:p>
            <a:pPr lvl="2"/>
            <a:r>
              <a:rPr lang="en-US" sz="1200" dirty="0">
                <a:latin typeface="Verdana" panose="020B0604030504040204" pitchFamily="34" charset="0"/>
                <a:ea typeface="Verdana" panose="020B0604030504040204" pitchFamily="34" charset="0"/>
                <a:cs typeface="Verdana" panose="020B0604030504040204" pitchFamily="34" charset="0"/>
              </a:rPr>
              <a:t>Poultry</a:t>
            </a:r>
          </a:p>
          <a:p>
            <a:pPr lvl="2"/>
            <a:r>
              <a:rPr lang="en-US" sz="1200" dirty="0">
                <a:latin typeface="Verdana" panose="020B0604030504040204" pitchFamily="34" charset="0"/>
                <a:ea typeface="Verdana" panose="020B0604030504040204" pitchFamily="34" charset="0"/>
                <a:cs typeface="Verdana" panose="020B0604030504040204" pitchFamily="34" charset="0"/>
              </a:rPr>
              <a:t>Ice Cream</a:t>
            </a:r>
          </a:p>
          <a:p>
            <a:r>
              <a:rPr lang="en-US" sz="1800" b="1" dirty="0">
                <a:latin typeface="Verdana" panose="020B0604030504040204" pitchFamily="34" charset="0"/>
                <a:ea typeface="Verdana" panose="020B0604030504040204" pitchFamily="34" charset="0"/>
                <a:cs typeface="Verdana" panose="020B0604030504040204" pitchFamily="34" charset="0"/>
              </a:rPr>
              <a:t>Operations </a:t>
            </a:r>
          </a:p>
          <a:p>
            <a:pPr lvl="1"/>
            <a:r>
              <a:rPr lang="en-US" sz="1400" b="1" dirty="0">
                <a:latin typeface="Verdana" panose="020B0604030504040204" pitchFamily="34" charset="0"/>
                <a:ea typeface="Verdana" panose="020B0604030504040204" pitchFamily="34" charset="0"/>
                <a:cs typeface="Verdana" panose="020B0604030504040204" pitchFamily="34" charset="0"/>
              </a:rPr>
              <a:t>Product </a:t>
            </a:r>
          </a:p>
          <a:p>
            <a:pPr lvl="2"/>
            <a:r>
              <a:rPr lang="en-US" sz="1000" dirty="0">
                <a:latin typeface="Verdana" panose="020B0604030504040204" pitchFamily="34" charset="0"/>
                <a:ea typeface="Verdana" panose="020B0604030504040204" pitchFamily="34" charset="0"/>
                <a:cs typeface="Verdana" panose="020B0604030504040204" pitchFamily="34" charset="0"/>
              </a:rPr>
              <a:t>Distribution </a:t>
            </a:r>
          </a:p>
          <a:p>
            <a:pPr lvl="2"/>
            <a:r>
              <a:rPr lang="en-US" sz="1000" dirty="0">
                <a:latin typeface="Verdana" panose="020B0604030504040204" pitchFamily="34" charset="0"/>
                <a:ea typeface="Verdana" panose="020B0604030504040204" pitchFamily="34" charset="0"/>
                <a:cs typeface="Verdana" panose="020B0604030504040204" pitchFamily="34" charset="0"/>
              </a:rPr>
              <a:t>Handling </a:t>
            </a:r>
          </a:p>
          <a:p>
            <a:pPr lvl="2"/>
            <a:r>
              <a:rPr lang="en-US" sz="1000" dirty="0">
                <a:latin typeface="Verdana" panose="020B0604030504040204" pitchFamily="34" charset="0"/>
                <a:ea typeface="Verdana" panose="020B0604030504040204" pitchFamily="34" charset="0"/>
                <a:cs typeface="Verdana" panose="020B0604030504040204" pitchFamily="34" charset="0"/>
              </a:rPr>
              <a:t>Storage </a:t>
            </a: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32437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767" y="875213"/>
            <a:ext cx="9940830" cy="901336"/>
          </a:xfrm>
        </p:spPr>
        <p:txBody>
          <a:bodyPr>
            <a:normAutofit fontScale="90000"/>
          </a:bodyPr>
          <a:lstStyle/>
          <a:p>
            <a:pPr algn="l"/>
            <a:r>
              <a:rPr lang="en-US" sz="4000" b="1" dirty="0">
                <a:latin typeface="Times New Roman" panose="02020603050405020304" pitchFamily="18" charset="0"/>
                <a:cs typeface="Times New Roman" panose="02020603050405020304" pitchFamily="18" charset="0"/>
              </a:rPr>
              <a:t>‘A1’ Manufacturing Company Summary cont’d </a:t>
            </a:r>
          </a:p>
        </p:txBody>
      </p:sp>
      <p:sp>
        <p:nvSpPr>
          <p:cNvPr id="3" name="Content Placeholder 2"/>
          <p:cNvSpPr>
            <a:spLocks noGrp="1"/>
          </p:cNvSpPr>
          <p:nvPr>
            <p:ph idx="1"/>
          </p:nvPr>
        </p:nvSpPr>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Business Goal</a:t>
            </a:r>
          </a:p>
          <a:p>
            <a:r>
              <a:rPr lang="en-US" sz="1800" b="1" dirty="0">
                <a:latin typeface="Verdana" panose="020B0604030504040204" pitchFamily="34" charset="0"/>
                <a:ea typeface="Verdana" panose="020B0604030504040204" pitchFamily="34" charset="0"/>
                <a:cs typeface="Verdana" panose="020B0604030504040204" pitchFamily="34" charset="0"/>
              </a:rPr>
              <a:t>Eliminate Product Waste </a:t>
            </a:r>
          </a:p>
          <a:p>
            <a:r>
              <a:rPr lang="en-US" sz="1800" b="1" dirty="0">
                <a:latin typeface="Verdana" panose="020B0604030504040204" pitchFamily="34" charset="0"/>
                <a:ea typeface="Verdana" panose="020B0604030504040204" pitchFamily="34" charset="0"/>
                <a:cs typeface="Verdana" panose="020B0604030504040204" pitchFamily="34" charset="0"/>
              </a:rPr>
              <a:t>Cost Reduction </a:t>
            </a:r>
          </a:p>
          <a:p>
            <a:r>
              <a:rPr lang="en-US" sz="1800" b="1" dirty="0">
                <a:latin typeface="Verdana" panose="020B0604030504040204" pitchFamily="34" charset="0"/>
                <a:ea typeface="Verdana" panose="020B0604030504040204" pitchFamily="34" charset="0"/>
                <a:cs typeface="Verdana" panose="020B0604030504040204" pitchFamily="34" charset="0"/>
              </a:rPr>
              <a:t>Increase Sales</a:t>
            </a: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52568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767" y="875213"/>
            <a:ext cx="9940830" cy="901336"/>
          </a:xfrm>
        </p:spPr>
        <p:txBody>
          <a:bodyPr>
            <a:normAutofit fontScale="90000"/>
          </a:bodyPr>
          <a:lstStyle/>
          <a:p>
            <a:pPr algn="l"/>
            <a:r>
              <a:rPr lang="en-US" sz="4000" b="1" dirty="0">
                <a:latin typeface="Times New Roman" panose="02020603050405020304" pitchFamily="18" charset="0"/>
                <a:cs typeface="Times New Roman" panose="02020603050405020304" pitchFamily="18" charset="0"/>
              </a:rPr>
              <a:t>‘A1’ Manufacturing Company Summary cont’d </a:t>
            </a:r>
          </a:p>
        </p:txBody>
      </p:sp>
      <p:sp>
        <p:nvSpPr>
          <p:cNvPr id="3" name="Content Placeholder 2"/>
          <p:cNvSpPr>
            <a:spLocks noGrp="1"/>
          </p:cNvSpPr>
          <p:nvPr>
            <p:ph idx="1"/>
          </p:nvPr>
        </p:nvSpPr>
        <p:spPr/>
        <p:txBody>
          <a:bodyPr>
            <a:normAutofit/>
          </a:bodyPr>
          <a:lstStyle/>
          <a:p>
            <a:pPr marL="0" indent="0">
              <a:buNone/>
            </a:pPr>
            <a:r>
              <a:rPr lang="en-US" sz="1800" b="1" dirty="0">
                <a:latin typeface="Verdana" panose="020B0604030504040204" pitchFamily="34" charset="0"/>
                <a:ea typeface="Verdana" panose="020B0604030504040204" pitchFamily="34" charset="0"/>
                <a:cs typeface="Verdana" panose="020B0604030504040204" pitchFamily="34" charset="0"/>
              </a:rPr>
              <a:t>SCM Solution</a:t>
            </a:r>
          </a:p>
          <a:p>
            <a:r>
              <a:rPr lang="en-US" sz="1800" b="1" dirty="0">
                <a:latin typeface="Verdana" panose="020B0604030504040204" pitchFamily="34" charset="0"/>
                <a:ea typeface="Verdana" panose="020B0604030504040204" pitchFamily="34" charset="0"/>
                <a:cs typeface="Verdana" panose="020B0604030504040204" pitchFamily="34" charset="0"/>
              </a:rPr>
              <a:t>Identifying A1 Co.</a:t>
            </a:r>
          </a:p>
          <a:p>
            <a:pPr lvl="1"/>
            <a:r>
              <a:rPr lang="en-US" sz="1400" dirty="0">
                <a:latin typeface="Verdana" panose="020B0604030504040204" pitchFamily="34" charset="0"/>
                <a:ea typeface="Verdana" panose="020B0604030504040204" pitchFamily="34" charset="0"/>
                <a:cs typeface="Verdana" panose="020B0604030504040204" pitchFamily="34" charset="0"/>
              </a:rPr>
              <a:t>Situation-Actor-Process (SAP)</a:t>
            </a:r>
          </a:p>
          <a:p>
            <a:pPr lvl="1"/>
            <a:r>
              <a:rPr lang="en-US" sz="1400" dirty="0">
                <a:latin typeface="Verdana" panose="020B0604030504040204" pitchFamily="34" charset="0"/>
                <a:ea typeface="Verdana" panose="020B0604030504040204" pitchFamily="34" charset="0"/>
                <a:cs typeface="Verdana" panose="020B0604030504040204" pitchFamily="34" charset="0"/>
              </a:rPr>
              <a:t>Learning-Action-Performance (LAP)</a:t>
            </a:r>
          </a:p>
          <a:p>
            <a:r>
              <a:rPr lang="en-US" sz="1800" b="1" dirty="0">
                <a:latin typeface="Verdana" panose="020B0604030504040204" pitchFamily="34" charset="0"/>
                <a:ea typeface="Verdana" panose="020B0604030504040204" pitchFamily="34" charset="0"/>
                <a:cs typeface="Verdana" panose="020B0604030504040204" pitchFamily="34" charset="0"/>
              </a:rPr>
              <a:t>Applying Cold Supply Chain Management </a:t>
            </a:r>
          </a:p>
          <a:p>
            <a:pPr lvl="1"/>
            <a:r>
              <a:rPr lang="en-US" sz="1400" dirty="0">
                <a:latin typeface="Verdana" panose="020B0604030504040204" pitchFamily="34" charset="0"/>
                <a:ea typeface="Verdana" panose="020B0604030504040204" pitchFamily="34" charset="0"/>
                <a:cs typeface="Verdana" panose="020B0604030504040204" pitchFamily="34" charset="0"/>
              </a:rPr>
              <a:t>Manufacturing</a:t>
            </a:r>
          </a:p>
          <a:p>
            <a:pPr lvl="1"/>
            <a:r>
              <a:rPr lang="en-US" sz="1400" dirty="0">
                <a:latin typeface="Verdana" panose="020B0604030504040204" pitchFamily="34" charset="0"/>
                <a:ea typeface="Verdana" panose="020B0604030504040204" pitchFamily="34" charset="0"/>
                <a:cs typeface="Verdana" panose="020B0604030504040204" pitchFamily="34" charset="0"/>
              </a:rPr>
              <a:t>Transporting</a:t>
            </a:r>
          </a:p>
          <a:p>
            <a:pPr lvl="1"/>
            <a:r>
              <a:rPr lang="en-US" sz="1400" dirty="0">
                <a:latin typeface="Verdana" panose="020B0604030504040204" pitchFamily="34" charset="0"/>
                <a:ea typeface="Verdana" panose="020B0604030504040204" pitchFamily="34" charset="0"/>
                <a:cs typeface="Verdana" panose="020B0604030504040204" pitchFamily="34" charset="0"/>
              </a:rPr>
              <a:t>Distributing </a:t>
            </a:r>
          </a:p>
        </p:txBody>
      </p:sp>
    </p:spTree>
    <p:extLst>
      <p:ext uri="{BB962C8B-B14F-4D97-AF65-F5344CB8AC3E}">
        <p14:creationId xmlns:p14="http://schemas.microsoft.com/office/powerpoint/2010/main" val="2528877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6396" y="2471297"/>
            <a:ext cx="9601196" cy="1303867"/>
          </a:xfrm>
        </p:spPr>
        <p:txBody>
          <a:bodyPr/>
          <a:lstStyle/>
          <a:p>
            <a:r>
              <a:rPr lang="en-US" b="1" dirty="0">
                <a:latin typeface="Times New Roman" panose="02020603050405020304" pitchFamily="18" charset="0"/>
                <a:cs typeface="Times New Roman" panose="02020603050405020304" pitchFamily="18" charset="0"/>
              </a:rPr>
              <a:t>Case Study Evaluation</a:t>
            </a:r>
          </a:p>
        </p:txBody>
      </p:sp>
    </p:spTree>
    <p:extLst>
      <p:ext uri="{BB962C8B-B14F-4D97-AF65-F5344CB8AC3E}">
        <p14:creationId xmlns:p14="http://schemas.microsoft.com/office/powerpoint/2010/main" val="70864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4000" b="1" dirty="0">
                <a:latin typeface="Times New Roman" panose="02020603050405020304" pitchFamily="18" charset="0"/>
                <a:cs typeface="Times New Roman" panose="02020603050405020304" pitchFamily="18" charset="0"/>
              </a:rPr>
              <a:t>Ford Lio Ho Motors Evaluation   </a:t>
            </a:r>
          </a:p>
        </p:txBody>
      </p:sp>
      <p:sp>
        <p:nvSpPr>
          <p:cNvPr id="4" name="Text Placeholder 3"/>
          <p:cNvSpPr>
            <a:spLocks noGrp="1"/>
          </p:cNvSpPr>
          <p:nvPr>
            <p:ph type="body" idx="1"/>
          </p:nvPr>
        </p:nvSpPr>
        <p:spPr/>
        <p:txBody>
          <a:bodyPr/>
          <a:lstStyle/>
          <a:p>
            <a:r>
              <a:rPr lang="en-US" dirty="0"/>
              <a:t>What they did Right</a:t>
            </a:r>
          </a:p>
        </p:txBody>
      </p:sp>
      <p:sp>
        <p:nvSpPr>
          <p:cNvPr id="3" name="Content Placeholder 2"/>
          <p:cNvSpPr>
            <a:spLocks noGrp="1"/>
          </p:cNvSpPr>
          <p:nvPr>
            <p:ph sz="half" idx="2"/>
          </p:nvPr>
        </p:nvSpPr>
        <p:spPr/>
        <p:txBody>
          <a:bodyPr>
            <a:normAutofit/>
          </a:bodyPr>
          <a:lstStyle/>
          <a:p>
            <a:r>
              <a:rPr lang="en-US" dirty="0"/>
              <a:t>Understood the importance of accurate data.</a:t>
            </a:r>
          </a:p>
          <a:p>
            <a:r>
              <a:rPr lang="en-US" dirty="0"/>
              <a:t>Solid goals and vision.</a:t>
            </a:r>
          </a:p>
          <a:p>
            <a:r>
              <a:rPr lang="en-US" dirty="0"/>
              <a:t>Successfully reengineered the business process and embraced change.</a:t>
            </a:r>
          </a:p>
        </p:txBody>
      </p:sp>
      <p:sp>
        <p:nvSpPr>
          <p:cNvPr id="5" name="Text Placeholder 4"/>
          <p:cNvSpPr>
            <a:spLocks noGrp="1"/>
          </p:cNvSpPr>
          <p:nvPr>
            <p:ph type="body" sz="quarter" idx="3"/>
          </p:nvPr>
        </p:nvSpPr>
        <p:spPr/>
        <p:txBody>
          <a:bodyPr/>
          <a:lstStyle/>
          <a:p>
            <a:r>
              <a:rPr lang="en-US" dirty="0"/>
              <a:t>What they did Wrong</a:t>
            </a:r>
          </a:p>
        </p:txBody>
      </p:sp>
      <p:sp>
        <p:nvSpPr>
          <p:cNvPr id="6" name="Content Placeholder 5"/>
          <p:cNvSpPr>
            <a:spLocks noGrp="1"/>
          </p:cNvSpPr>
          <p:nvPr>
            <p:ph sz="quarter" idx="4"/>
          </p:nvPr>
        </p:nvSpPr>
        <p:spPr/>
        <p:txBody>
          <a:bodyPr/>
          <a:lstStyle/>
          <a:p>
            <a:r>
              <a:rPr lang="en-US" dirty="0" smtClean="0"/>
              <a:t>Too much NVA added time</a:t>
            </a:r>
          </a:p>
          <a:p>
            <a:r>
              <a:rPr lang="en-US" dirty="0" smtClean="0"/>
              <a:t>Low FTT</a:t>
            </a:r>
          </a:p>
          <a:p>
            <a:r>
              <a:rPr lang="en-US" dirty="0" smtClean="0"/>
              <a:t>Low OEE</a:t>
            </a:r>
          </a:p>
          <a:p>
            <a:endParaRPr lang="en-US" dirty="0" smtClean="0"/>
          </a:p>
          <a:p>
            <a:endParaRPr lang="en-US" dirty="0"/>
          </a:p>
        </p:txBody>
      </p:sp>
    </p:spTree>
    <p:extLst>
      <p:ext uri="{BB962C8B-B14F-4D97-AF65-F5344CB8AC3E}">
        <p14:creationId xmlns:p14="http://schemas.microsoft.com/office/powerpoint/2010/main" val="1824090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latin typeface="Times New Roman" panose="02020603050405020304" pitchFamily="18" charset="0"/>
                <a:cs typeface="Times New Roman" panose="02020603050405020304" pitchFamily="18" charset="0"/>
              </a:rPr>
              <a:t>‘A1’ Manufacturing Company Evaluation </a:t>
            </a:r>
          </a:p>
        </p:txBody>
      </p:sp>
      <p:sp>
        <p:nvSpPr>
          <p:cNvPr id="4" name="Text Placeholder 3"/>
          <p:cNvSpPr>
            <a:spLocks noGrp="1"/>
          </p:cNvSpPr>
          <p:nvPr>
            <p:ph type="body" idx="1"/>
          </p:nvPr>
        </p:nvSpPr>
        <p:spPr/>
        <p:txBody>
          <a:bodyPr/>
          <a:lstStyle/>
          <a:p>
            <a:r>
              <a:rPr lang="en-US" dirty="0"/>
              <a:t>What they did Right</a:t>
            </a:r>
          </a:p>
        </p:txBody>
      </p:sp>
      <p:sp>
        <p:nvSpPr>
          <p:cNvPr id="5" name="Content Placeholder 4"/>
          <p:cNvSpPr>
            <a:spLocks noGrp="1"/>
          </p:cNvSpPr>
          <p:nvPr>
            <p:ph sz="half" idx="2"/>
          </p:nvPr>
        </p:nvSpPr>
        <p:spPr/>
        <p:txBody>
          <a:bodyPr/>
          <a:lstStyle/>
          <a:p>
            <a:r>
              <a:rPr lang="en-US" dirty="0"/>
              <a:t>Understood the stakeholders (Suppliers, farmers, employees).</a:t>
            </a:r>
          </a:p>
          <a:p>
            <a:r>
              <a:rPr lang="en-US" dirty="0"/>
              <a:t>Engaged employees and distribution.</a:t>
            </a:r>
          </a:p>
          <a:p>
            <a:r>
              <a:rPr lang="en-US" dirty="0"/>
              <a:t>Communications.</a:t>
            </a:r>
          </a:p>
        </p:txBody>
      </p:sp>
      <p:sp>
        <p:nvSpPr>
          <p:cNvPr id="6" name="Text Placeholder 5"/>
          <p:cNvSpPr>
            <a:spLocks noGrp="1"/>
          </p:cNvSpPr>
          <p:nvPr>
            <p:ph type="body" sz="quarter" idx="3"/>
          </p:nvPr>
        </p:nvSpPr>
        <p:spPr/>
        <p:txBody>
          <a:bodyPr/>
          <a:lstStyle/>
          <a:p>
            <a:r>
              <a:rPr lang="en-US" dirty="0"/>
              <a:t>What they did Wrong</a:t>
            </a:r>
          </a:p>
        </p:txBody>
      </p:sp>
      <p:sp>
        <p:nvSpPr>
          <p:cNvPr id="7" name="Content Placeholder 6"/>
          <p:cNvSpPr>
            <a:spLocks noGrp="1"/>
          </p:cNvSpPr>
          <p:nvPr>
            <p:ph sz="quarter" idx="4"/>
          </p:nvPr>
        </p:nvSpPr>
        <p:spPr/>
        <p:txBody>
          <a:bodyPr/>
          <a:lstStyle/>
          <a:p>
            <a:r>
              <a:rPr lang="en-US" dirty="0"/>
              <a:t>Measuring the impact.</a:t>
            </a:r>
          </a:p>
        </p:txBody>
      </p:sp>
    </p:spTree>
    <p:extLst>
      <p:ext uri="{BB962C8B-B14F-4D97-AF65-F5344CB8AC3E}">
        <p14:creationId xmlns:p14="http://schemas.microsoft.com/office/powerpoint/2010/main" val="1285416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879" y="2915435"/>
            <a:ext cx="7001692" cy="729102"/>
          </a:xfrm>
        </p:spPr>
        <p:txBody>
          <a:bodyPr>
            <a:normAutofit fontScale="90000"/>
          </a:bodyPr>
          <a:lstStyle/>
          <a:p>
            <a:r>
              <a:rPr lang="en-US" b="1" dirty="0">
                <a:latin typeface="Times New Roman" panose="02020603050405020304" pitchFamily="18" charset="0"/>
                <a:cs typeface="Times New Roman" panose="02020603050405020304" pitchFamily="18" charset="0"/>
              </a:rPr>
              <a:t>SCM  Considerations</a:t>
            </a:r>
          </a:p>
        </p:txBody>
      </p:sp>
    </p:spTree>
    <p:extLst>
      <p:ext uri="{BB962C8B-B14F-4D97-AF65-F5344CB8AC3E}">
        <p14:creationId xmlns:p14="http://schemas.microsoft.com/office/powerpoint/2010/main" val="170071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3759923" cy="781354"/>
          </a:xfrm>
        </p:spPr>
        <p:txBody>
          <a:bodyPr>
            <a:normAutofit/>
          </a:bodyPr>
          <a:lstStyle/>
          <a:p>
            <a:pPr algn="l"/>
            <a:r>
              <a:rPr lang="en-US" b="1" dirty="0">
                <a:latin typeface="Times New Roman" panose="02020603050405020304" pitchFamily="18" charset="0"/>
                <a:cs typeface="Times New Roman" panose="02020603050405020304" pitchFamily="18" charset="0"/>
              </a:rPr>
              <a:t>SCM Benefits</a:t>
            </a:r>
          </a:p>
        </p:txBody>
      </p:sp>
      <p:sp>
        <p:nvSpPr>
          <p:cNvPr id="3" name="Content Placeholder 2"/>
          <p:cNvSpPr>
            <a:spLocks noGrp="1"/>
          </p:cNvSpPr>
          <p:nvPr>
            <p:ph idx="1"/>
          </p:nvPr>
        </p:nvSpPr>
        <p:spPr/>
        <p:txBody>
          <a:bodyPr/>
          <a:lstStyle/>
          <a:p>
            <a:r>
              <a:rPr lang="en-US" sz="1800" b="1" dirty="0">
                <a:latin typeface="Verdana" panose="020B0604030504040204" pitchFamily="34" charset="0"/>
                <a:ea typeface="Verdana" panose="020B0604030504040204" pitchFamily="34" charset="0"/>
                <a:cs typeface="Verdana" panose="020B0604030504040204" pitchFamily="34" charset="0"/>
              </a:rPr>
              <a:t>Improve Supply Chain processes</a:t>
            </a:r>
            <a:endParaRPr lang="en-US" dirty="0"/>
          </a:p>
          <a:p>
            <a:pPr lvl="1"/>
            <a:r>
              <a:rPr lang="en-US" sz="1400" b="1" dirty="0">
                <a:latin typeface="Verdana" panose="020B0604030504040204" pitchFamily="34" charset="0"/>
                <a:ea typeface="Verdana" panose="020B0604030504040204" pitchFamily="34" charset="0"/>
                <a:cs typeface="Verdana" panose="020B0604030504040204" pitchFamily="34" charset="0"/>
              </a:rPr>
              <a:t>Products</a:t>
            </a:r>
          </a:p>
          <a:p>
            <a:pPr lvl="2"/>
            <a:r>
              <a:rPr lang="en-US" sz="1200" b="1" dirty="0">
                <a:latin typeface="Verdana" panose="020B0604030504040204" pitchFamily="34" charset="0"/>
                <a:ea typeface="Verdana" panose="020B0604030504040204" pitchFamily="34" charset="0"/>
                <a:cs typeface="Verdana" panose="020B0604030504040204" pitchFamily="34" charset="0"/>
              </a:rPr>
              <a:t>Purchase</a:t>
            </a:r>
          </a:p>
          <a:p>
            <a:pPr lvl="2"/>
            <a:r>
              <a:rPr lang="en-US" sz="1200" b="1" dirty="0">
                <a:latin typeface="Verdana" panose="020B0604030504040204" pitchFamily="34" charset="0"/>
                <a:ea typeface="Verdana" panose="020B0604030504040204" pitchFamily="34" charset="0"/>
                <a:cs typeface="Verdana" panose="020B0604030504040204" pitchFamily="34" charset="0"/>
              </a:rPr>
              <a:t>Distribution</a:t>
            </a:r>
          </a:p>
          <a:p>
            <a:pPr lvl="1"/>
            <a:r>
              <a:rPr lang="en-US" sz="1400" b="1" dirty="0">
                <a:latin typeface="Verdana" panose="020B0604030504040204" pitchFamily="34" charset="0"/>
                <a:ea typeface="Verdana" panose="020B0604030504040204" pitchFamily="34" charset="0"/>
                <a:cs typeface="Verdana" panose="020B0604030504040204" pitchFamily="34" charset="0"/>
              </a:rPr>
              <a:t>Supplier relationships</a:t>
            </a:r>
          </a:p>
          <a:p>
            <a:pPr lvl="2"/>
            <a:r>
              <a:rPr lang="en-US" sz="1200" b="1" dirty="0">
                <a:latin typeface="Verdana" panose="020B0604030504040204" pitchFamily="34" charset="0"/>
                <a:ea typeface="Verdana" panose="020B0604030504040204" pitchFamily="34" charset="0"/>
                <a:cs typeface="Verdana" panose="020B0604030504040204" pitchFamily="34" charset="0"/>
              </a:rPr>
              <a:t>Communication</a:t>
            </a:r>
          </a:p>
          <a:p>
            <a:pPr lvl="2"/>
            <a:r>
              <a:rPr lang="en-US" sz="1200" b="1" dirty="0">
                <a:latin typeface="Verdana" panose="020B0604030504040204" pitchFamily="34" charset="0"/>
                <a:ea typeface="Verdana" panose="020B0604030504040204" pitchFamily="34" charset="0"/>
                <a:cs typeface="Verdana" panose="020B0604030504040204" pitchFamily="34" charset="0"/>
              </a:rPr>
              <a:t>Processes</a:t>
            </a:r>
          </a:p>
          <a:p>
            <a:pPr lvl="2"/>
            <a:r>
              <a:rPr lang="en-US" sz="1200" b="1" dirty="0">
                <a:latin typeface="Verdana" panose="020B0604030504040204" pitchFamily="34" charset="0"/>
                <a:ea typeface="Verdana" panose="020B0604030504040204" pitchFamily="34" charset="0"/>
                <a:cs typeface="Verdana" panose="020B0604030504040204" pitchFamily="34" charset="0"/>
              </a:rPr>
              <a:t>Policies </a:t>
            </a:r>
          </a:p>
        </p:txBody>
      </p:sp>
    </p:spTree>
    <p:extLst>
      <p:ext uri="{BB962C8B-B14F-4D97-AF65-F5344CB8AC3E}">
        <p14:creationId xmlns:p14="http://schemas.microsoft.com/office/powerpoint/2010/main" val="2376738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4164872" cy="1147114"/>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SCM Limitations</a:t>
            </a:r>
            <a:r>
              <a:rPr lang="en-US"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p:txBody>
          <a:bodyPr>
            <a:normAutofit lnSpcReduction="10000"/>
          </a:bodyPr>
          <a:lstStyle/>
          <a:p>
            <a:r>
              <a:rPr lang="en-US" sz="1800" b="1" dirty="0">
                <a:latin typeface="Verdana" panose="020B0604030504040204" pitchFamily="34" charset="0"/>
                <a:ea typeface="Verdana" panose="020B0604030504040204" pitchFamily="34" charset="0"/>
                <a:cs typeface="Verdana" panose="020B0604030504040204" pitchFamily="34" charset="0"/>
              </a:rPr>
              <a:t>External Challenges</a:t>
            </a:r>
          </a:p>
          <a:p>
            <a:pPr lvl="1"/>
            <a:r>
              <a:rPr lang="en-US" sz="1400" b="1" dirty="0">
                <a:latin typeface="Verdana" panose="020B0604030504040204" pitchFamily="34" charset="0"/>
                <a:ea typeface="Verdana" panose="020B0604030504040204" pitchFamily="34" charset="0"/>
                <a:cs typeface="Verdana" panose="020B0604030504040204" pitchFamily="34" charset="0"/>
              </a:rPr>
              <a:t>Regulatory Changes</a:t>
            </a:r>
          </a:p>
          <a:p>
            <a:pPr lvl="2"/>
            <a:r>
              <a:rPr lang="en-US" sz="1200" b="1" dirty="0">
                <a:latin typeface="Verdana" panose="020B0604030504040204" pitchFamily="34" charset="0"/>
                <a:ea typeface="Verdana" panose="020B0604030504040204" pitchFamily="34" charset="0"/>
                <a:cs typeface="Verdana" panose="020B0604030504040204" pitchFamily="34" charset="0"/>
              </a:rPr>
              <a:t>Compliance</a:t>
            </a:r>
          </a:p>
          <a:p>
            <a:pPr lvl="1"/>
            <a:r>
              <a:rPr lang="en-US" sz="1400" b="1" dirty="0">
                <a:latin typeface="Verdana" panose="020B0604030504040204" pitchFamily="34" charset="0"/>
                <a:ea typeface="Verdana" panose="020B0604030504040204" pitchFamily="34" charset="0"/>
                <a:cs typeface="Verdana" panose="020B0604030504040204" pitchFamily="34" charset="0"/>
              </a:rPr>
              <a:t>Technological Changes</a:t>
            </a:r>
          </a:p>
          <a:p>
            <a:pPr lvl="2"/>
            <a:r>
              <a:rPr lang="en-US" sz="1200" b="1" dirty="0">
                <a:latin typeface="Verdana" panose="020B0604030504040204" pitchFamily="34" charset="0"/>
                <a:ea typeface="Verdana" panose="020B0604030504040204" pitchFamily="34" charset="0"/>
                <a:cs typeface="Verdana" panose="020B0604030504040204" pitchFamily="34" charset="0"/>
              </a:rPr>
              <a:t>Security</a:t>
            </a:r>
          </a:p>
          <a:p>
            <a:pPr lvl="2"/>
            <a:r>
              <a:rPr lang="en-US" sz="1200" b="1" dirty="0">
                <a:latin typeface="Verdana" panose="020B0604030504040204" pitchFamily="34" charset="0"/>
                <a:ea typeface="Verdana" panose="020B0604030504040204" pitchFamily="34" charset="0"/>
                <a:cs typeface="Verdana" panose="020B0604030504040204" pitchFamily="34" charset="0"/>
              </a:rPr>
              <a:t>Competition (e-commerce)</a:t>
            </a:r>
          </a:p>
          <a:p>
            <a:pPr lvl="1"/>
            <a:r>
              <a:rPr lang="en-US" sz="1400" b="1" dirty="0">
                <a:latin typeface="Verdana" panose="020B0604030504040204" pitchFamily="34" charset="0"/>
                <a:ea typeface="Verdana" panose="020B0604030504040204" pitchFamily="34" charset="0"/>
                <a:cs typeface="Verdana" panose="020B0604030504040204" pitchFamily="34" charset="0"/>
              </a:rPr>
              <a:t>Economic Changes </a:t>
            </a:r>
          </a:p>
          <a:p>
            <a:pPr lvl="2"/>
            <a:r>
              <a:rPr lang="en-US" sz="1200" b="1" dirty="0">
                <a:latin typeface="Verdana" panose="020B0604030504040204" pitchFamily="34" charset="0"/>
                <a:ea typeface="Verdana" panose="020B0604030504040204" pitchFamily="34" charset="0"/>
                <a:cs typeface="Verdana" panose="020B0604030504040204" pitchFamily="34" charset="0"/>
              </a:rPr>
              <a:t>Supply and Demand</a:t>
            </a:r>
          </a:p>
          <a:p>
            <a:pPr lvl="1"/>
            <a:r>
              <a:rPr lang="en-US" sz="1400" b="1" dirty="0">
                <a:latin typeface="Verdana" panose="020B0604030504040204" pitchFamily="34" charset="0"/>
                <a:ea typeface="Verdana" panose="020B0604030504040204" pitchFamily="34" charset="0"/>
                <a:cs typeface="Verdana" panose="020B0604030504040204" pitchFamily="34" charset="0"/>
              </a:rPr>
              <a:t>Environmental Changes</a:t>
            </a:r>
          </a:p>
          <a:p>
            <a:pPr lvl="2"/>
            <a:r>
              <a:rPr lang="en-US" sz="1200" b="1" dirty="0">
                <a:latin typeface="Verdana" panose="020B0604030504040204" pitchFamily="34" charset="0"/>
                <a:ea typeface="Verdana" panose="020B0604030504040204" pitchFamily="34" charset="0"/>
                <a:cs typeface="Verdana" panose="020B0604030504040204" pitchFamily="34" charset="0"/>
              </a:rPr>
              <a:t>Natural Disasters</a:t>
            </a:r>
          </a:p>
          <a:p>
            <a:pPr lvl="2"/>
            <a:r>
              <a:rPr lang="en-US" sz="1200" b="1" dirty="0">
                <a:latin typeface="Verdana" panose="020B0604030504040204" pitchFamily="34" charset="0"/>
                <a:ea typeface="Verdana" panose="020B0604030504040204" pitchFamily="34" charset="0"/>
                <a:cs typeface="Verdana" panose="020B0604030504040204" pitchFamily="34" charset="0"/>
              </a:rPr>
              <a:t>Recession  </a:t>
            </a:r>
          </a:p>
        </p:txBody>
      </p:sp>
    </p:spTree>
    <p:extLst>
      <p:ext uri="{BB962C8B-B14F-4D97-AF65-F5344CB8AC3E}">
        <p14:creationId xmlns:p14="http://schemas.microsoft.com/office/powerpoint/2010/main" val="3797351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fontScale="90000"/>
          </a:bodyPr>
          <a:lstStyle/>
          <a:p>
            <a:pPr algn="l"/>
            <a:r>
              <a:rPr lang="en-US" b="1" dirty="0">
                <a:latin typeface="Times New Roman" panose="02020603050405020304" pitchFamily="18" charset="0"/>
                <a:cs typeface="Times New Roman" panose="02020603050405020304" pitchFamily="18" charset="0"/>
              </a:rPr>
              <a:t>SCM Implementation Planning </a:t>
            </a:r>
            <a:endParaRPr lang="en-US" dirty="0"/>
          </a:p>
        </p:txBody>
      </p:sp>
      <p:sp>
        <p:nvSpPr>
          <p:cNvPr id="3" name="Content Placeholder 2"/>
          <p:cNvSpPr>
            <a:spLocks noGrp="1"/>
          </p:cNvSpPr>
          <p:nvPr>
            <p:ph idx="1"/>
          </p:nvPr>
        </p:nvSpPr>
        <p:spPr/>
        <p:txBody>
          <a:bodyPr>
            <a:norm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Set realistic Goals</a:t>
            </a:r>
          </a:p>
          <a:p>
            <a:r>
              <a:rPr lang="en-US" sz="1800" b="1" dirty="0">
                <a:latin typeface="Verdana" panose="020B0604030504040204" pitchFamily="34" charset="0"/>
                <a:ea typeface="Verdana" panose="020B0604030504040204" pitchFamily="34" charset="0"/>
                <a:cs typeface="Verdana" panose="020B0604030504040204" pitchFamily="34" charset="0"/>
              </a:rPr>
              <a:t>Make an effective plan</a:t>
            </a:r>
          </a:p>
          <a:p>
            <a:r>
              <a:rPr lang="en-US" sz="1800" b="1" dirty="0">
                <a:latin typeface="Verdana" panose="020B0604030504040204" pitchFamily="34" charset="0"/>
                <a:ea typeface="Verdana" panose="020B0604030504040204" pitchFamily="34" charset="0"/>
                <a:cs typeface="Verdana" panose="020B0604030504040204" pitchFamily="34" charset="0"/>
              </a:rPr>
              <a:t>Find a strong executive Sponsor</a:t>
            </a:r>
          </a:p>
          <a:p>
            <a:r>
              <a:rPr lang="en-US" sz="1800" b="1" dirty="0">
                <a:latin typeface="Verdana" panose="020B0604030504040204" pitchFamily="34" charset="0"/>
                <a:ea typeface="Verdana" panose="020B0604030504040204" pitchFamily="34" charset="0"/>
                <a:cs typeface="Verdana" panose="020B0604030504040204" pitchFamily="34" charset="0"/>
              </a:rPr>
              <a:t>Assemble good resources</a:t>
            </a:r>
          </a:p>
        </p:txBody>
      </p:sp>
    </p:spTree>
    <p:extLst>
      <p:ext uri="{BB962C8B-B14F-4D97-AF65-F5344CB8AC3E}">
        <p14:creationId xmlns:p14="http://schemas.microsoft.com/office/powerpoint/2010/main" val="1633525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latin typeface="Times New Roman" panose="02020603050405020304" pitchFamily="18" charset="0"/>
                <a:cs typeface="Times New Roman" panose="02020603050405020304" pitchFamily="18" charset="0"/>
              </a:rPr>
              <a:t>SCM Implementation Planning cont’d</a:t>
            </a:r>
            <a:endParaRPr lang="en-US" dirty="0"/>
          </a:p>
        </p:txBody>
      </p:sp>
      <p:sp>
        <p:nvSpPr>
          <p:cNvPr id="3" name="Content Placeholder 2"/>
          <p:cNvSpPr>
            <a:spLocks noGrp="1"/>
          </p:cNvSpPr>
          <p:nvPr>
            <p:ph sz="half" idx="2"/>
          </p:nvPr>
        </p:nvSpPr>
        <p:spPr/>
        <p:txBody>
          <a:bodyPr>
            <a:no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The Open Group Architecture Framework  (TOGAF)</a:t>
            </a:r>
          </a:p>
          <a:p>
            <a:r>
              <a:rPr lang="en-US" sz="1800" b="1" dirty="0">
                <a:latin typeface="Verdana" panose="020B0604030504040204" pitchFamily="34" charset="0"/>
                <a:ea typeface="Verdana" panose="020B0604030504040204" pitchFamily="34" charset="0"/>
                <a:cs typeface="Verdana" panose="020B0604030504040204" pitchFamily="34" charset="0"/>
              </a:rPr>
              <a:t>Business architecture, Data architecture, Application architecture, Technology architecture.</a:t>
            </a:r>
          </a:p>
          <a:p>
            <a:r>
              <a:rPr lang="en-US" sz="1800" b="1" dirty="0">
                <a:latin typeface="Verdana" panose="020B0604030504040204" pitchFamily="34" charset="0"/>
                <a:ea typeface="Verdana" panose="020B0604030504040204" pitchFamily="34" charset="0"/>
                <a:cs typeface="Verdana" panose="020B0604030504040204" pitchFamily="34" charset="0"/>
              </a:rPr>
              <a:t>7 steps of TOGAF</a:t>
            </a:r>
          </a:p>
          <a:p>
            <a:r>
              <a:rPr lang="en-US" sz="1800" b="1" dirty="0">
                <a:latin typeface="Verdana" panose="020B0604030504040204" pitchFamily="34" charset="0"/>
                <a:ea typeface="Verdana" panose="020B0604030504040204" pitchFamily="34" charset="0"/>
                <a:cs typeface="Verdana" panose="020B0604030504040204" pitchFamily="34" charset="0"/>
              </a:rPr>
              <a:t>ADM process </a:t>
            </a:r>
          </a:p>
        </p:txBody>
      </p:sp>
      <p:sp>
        <p:nvSpPr>
          <p:cNvPr id="5" name="Text Placeholder 4"/>
          <p:cNvSpPr>
            <a:spLocks noGrp="1"/>
          </p:cNvSpPr>
          <p:nvPr>
            <p:ph type="body" sz="quarter" idx="3"/>
          </p:nvPr>
        </p:nvSpPr>
        <p:spPr/>
        <p:txBody>
          <a:bodyPr/>
          <a:lstStyle/>
          <a:p>
            <a:endParaRPr lang="en-US" dirty="0"/>
          </a:p>
        </p:txBody>
      </p:sp>
      <p:pic>
        <p:nvPicPr>
          <p:cNvPr id="1028" name="Picture 4" descr="http://pubs.opengroup.org/architecture/togaf9-doc/arch/Figures/adm.pn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80671" y="2459866"/>
            <a:ext cx="4466705" cy="391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144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a:bodyPr>
          <a:lstStyle/>
          <a:p>
            <a:pPr algn="l"/>
            <a:r>
              <a:rPr lang="en-US" b="1" dirty="0">
                <a:latin typeface="Times New Roman" panose="02020603050405020304" pitchFamily="18" charset="0"/>
                <a:cs typeface="Times New Roman" panose="02020603050405020304" pitchFamily="18" charset="0"/>
              </a:rPr>
              <a:t>SCM Success Criteria</a:t>
            </a:r>
            <a:endParaRPr lang="en-US" dirty="0"/>
          </a:p>
        </p:txBody>
      </p:sp>
      <p:sp>
        <p:nvSpPr>
          <p:cNvPr id="3" name="Content Placeholder 2"/>
          <p:cNvSpPr>
            <a:spLocks noGrp="1"/>
          </p:cNvSpPr>
          <p:nvPr>
            <p:ph idx="1"/>
          </p:nvPr>
        </p:nvSpPr>
        <p:spPr/>
        <p:txBody>
          <a:bodyPr/>
          <a:lstStyle/>
          <a:p>
            <a:r>
              <a:rPr lang="en-US" sz="1800" b="1" dirty="0">
                <a:latin typeface="Verdana" panose="020B0604030504040204" pitchFamily="34" charset="0"/>
                <a:ea typeface="Verdana" panose="020B0604030504040204" pitchFamily="34" charset="0"/>
                <a:cs typeface="Verdana" panose="020B0604030504040204" pitchFamily="34" charset="0"/>
              </a:rPr>
              <a:t>Full support from the organizations executive buy-in</a:t>
            </a:r>
          </a:p>
          <a:p>
            <a:pPr lvl="2"/>
            <a:r>
              <a:rPr lang="en-US" sz="1200" b="1" dirty="0">
                <a:latin typeface="Verdana" panose="020B0604030504040204" pitchFamily="34" charset="0"/>
                <a:ea typeface="Verdana" panose="020B0604030504040204" pitchFamily="34" charset="0"/>
                <a:cs typeface="Verdana" panose="020B0604030504040204" pitchFamily="34" charset="0"/>
              </a:rPr>
              <a:t>Allocate Resources</a:t>
            </a:r>
          </a:p>
          <a:p>
            <a:pPr lvl="2"/>
            <a:r>
              <a:rPr lang="en-US" sz="1200" b="1" dirty="0">
                <a:latin typeface="Verdana" panose="020B0604030504040204" pitchFamily="34" charset="0"/>
                <a:ea typeface="Verdana" panose="020B0604030504040204" pitchFamily="34" charset="0"/>
                <a:cs typeface="Verdana" panose="020B0604030504040204" pitchFamily="34" charset="0"/>
              </a:rPr>
              <a:t>Reward and Time</a:t>
            </a:r>
          </a:p>
          <a:p>
            <a:pPr lvl="2"/>
            <a:r>
              <a:rPr lang="en-US" sz="1200" b="1" dirty="0">
                <a:latin typeface="Verdana" panose="020B0604030504040204" pitchFamily="34" charset="0"/>
                <a:ea typeface="Verdana" panose="020B0604030504040204" pitchFamily="34" charset="0"/>
                <a:cs typeface="Verdana" panose="020B0604030504040204" pitchFamily="34" charset="0"/>
              </a:rPr>
              <a:t>Support strategic Purchasing</a:t>
            </a:r>
          </a:p>
          <a:p>
            <a:pPr lvl="2"/>
            <a:r>
              <a:rPr lang="en-US" sz="1200" b="1" dirty="0">
                <a:latin typeface="Verdana" panose="020B0604030504040204" pitchFamily="34" charset="0"/>
                <a:ea typeface="Verdana" panose="020B0604030504040204" pitchFamily="34" charset="0"/>
                <a:cs typeface="Verdana" panose="020B0604030504040204" pitchFamily="34" charset="0"/>
              </a:rPr>
              <a:t>Develop Supplier Relationship</a:t>
            </a:r>
          </a:p>
          <a:p>
            <a:pPr lvl="2"/>
            <a:endParaRPr lang="en-US" sz="1200" b="1" dirty="0">
              <a:latin typeface="Verdana" panose="020B0604030504040204" pitchFamily="34" charset="0"/>
              <a:ea typeface="Verdana" panose="020B0604030504040204" pitchFamily="34" charset="0"/>
              <a:cs typeface="Verdana" panose="020B0604030504040204" pitchFamily="34" charset="0"/>
            </a:endParaRPr>
          </a:p>
          <a:p>
            <a:pPr lvl="1"/>
            <a:endParaRPr lang="en-US" sz="1400" b="1" dirty="0">
              <a:latin typeface="Verdana" panose="020B0604030504040204" pitchFamily="34" charset="0"/>
              <a:ea typeface="Verdana" panose="020B0604030504040204" pitchFamily="34" charset="0"/>
              <a:cs typeface="Verdana" panose="020B0604030504040204" pitchFamily="34" charset="0"/>
            </a:endParaRPr>
          </a:p>
          <a:p>
            <a:endParaRPr lang="en-US" sz="1800" b="1"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2625771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a:bodyPr>
          <a:lstStyle/>
          <a:p>
            <a:pPr algn="l"/>
            <a:r>
              <a:rPr lang="en-US" b="1" dirty="0">
                <a:latin typeface="Times New Roman" panose="02020603050405020304" pitchFamily="18" charset="0"/>
                <a:cs typeface="Times New Roman" panose="02020603050405020304" pitchFamily="18" charset="0"/>
              </a:rPr>
              <a:t>SCM Success Criteria cont’d</a:t>
            </a:r>
            <a:endParaRPr lang="en-US" dirty="0"/>
          </a:p>
        </p:txBody>
      </p:sp>
      <p:sp>
        <p:nvSpPr>
          <p:cNvPr id="3" name="Content Placeholder 2"/>
          <p:cNvSpPr>
            <a:spLocks noGrp="1"/>
          </p:cNvSpPr>
          <p:nvPr>
            <p:ph idx="1"/>
          </p:nvPr>
        </p:nvSpPr>
        <p:spPr/>
        <p:txBody>
          <a:bodyPr>
            <a:normAutofit fontScale="92500" lnSpcReduction="10000"/>
          </a:bodyPr>
          <a:lstStyle/>
          <a:p>
            <a:r>
              <a:rPr lang="en-US" sz="1800" b="1" dirty="0">
                <a:latin typeface="Verdana" panose="020B0604030504040204" pitchFamily="34" charset="0"/>
                <a:ea typeface="Verdana" panose="020B0604030504040204" pitchFamily="34" charset="0"/>
                <a:cs typeface="Verdana" panose="020B0604030504040204" pitchFamily="34" charset="0"/>
              </a:rPr>
              <a:t>Communication</a:t>
            </a:r>
          </a:p>
          <a:p>
            <a:pPr lvl="1"/>
            <a:r>
              <a:rPr lang="en-US" sz="1200" b="1" dirty="0">
                <a:latin typeface="Verdana" panose="020B0604030504040204" pitchFamily="34" charset="0"/>
                <a:ea typeface="Verdana" panose="020B0604030504040204" pitchFamily="34" charset="0"/>
                <a:cs typeface="Verdana" panose="020B0604030504040204" pitchFamily="34" charset="0"/>
              </a:rPr>
              <a:t>Large Projects Communication is Critical</a:t>
            </a:r>
          </a:p>
          <a:p>
            <a:pPr lvl="2"/>
            <a:r>
              <a:rPr lang="en-US" sz="1000" b="1" dirty="0">
                <a:latin typeface="Verdana" panose="020B0604030504040204" pitchFamily="34" charset="0"/>
                <a:ea typeface="Verdana" panose="020B0604030504040204" pitchFamily="34" charset="0"/>
                <a:cs typeface="Verdana" panose="020B0604030504040204" pitchFamily="34" charset="0"/>
              </a:rPr>
              <a:t>Stakeholders</a:t>
            </a:r>
          </a:p>
          <a:p>
            <a:pPr lvl="3"/>
            <a:r>
              <a:rPr lang="en-US" sz="800" b="1" dirty="0">
                <a:latin typeface="Verdana" panose="020B0604030504040204" pitchFamily="34" charset="0"/>
                <a:ea typeface="Verdana" panose="020B0604030504040204" pitchFamily="34" charset="0"/>
                <a:cs typeface="Verdana" panose="020B0604030504040204" pitchFamily="34" charset="0"/>
              </a:rPr>
              <a:t>EA Team</a:t>
            </a:r>
          </a:p>
          <a:p>
            <a:pPr lvl="3"/>
            <a:r>
              <a:rPr lang="en-US" sz="800" b="1" dirty="0">
                <a:latin typeface="Verdana" panose="020B0604030504040204" pitchFamily="34" charset="0"/>
                <a:ea typeface="Verdana" panose="020B0604030504040204" pitchFamily="34" charset="0"/>
                <a:cs typeface="Verdana" panose="020B0604030504040204" pitchFamily="34" charset="0"/>
              </a:rPr>
              <a:t>Executives  </a:t>
            </a:r>
          </a:p>
          <a:p>
            <a:pPr lvl="2"/>
            <a:r>
              <a:rPr lang="en-US" sz="1200" b="1" dirty="0">
                <a:latin typeface="Verdana" panose="020B0604030504040204" pitchFamily="34" charset="0"/>
                <a:ea typeface="Verdana" panose="020B0604030504040204" pitchFamily="34" charset="0"/>
                <a:cs typeface="Verdana" panose="020B0604030504040204" pitchFamily="34" charset="0"/>
              </a:rPr>
              <a:t>Communication Types</a:t>
            </a:r>
          </a:p>
          <a:p>
            <a:pPr lvl="3"/>
            <a:r>
              <a:rPr lang="en-US" sz="1000" b="1" dirty="0">
                <a:latin typeface="Verdana" panose="020B0604030504040204" pitchFamily="34" charset="0"/>
                <a:ea typeface="Verdana" panose="020B0604030504040204" pitchFamily="34" charset="0"/>
                <a:cs typeface="Verdana" panose="020B0604030504040204" pitchFamily="34" charset="0"/>
              </a:rPr>
              <a:t>Meetings</a:t>
            </a:r>
          </a:p>
          <a:p>
            <a:pPr lvl="3"/>
            <a:r>
              <a:rPr lang="en-US" sz="1000" b="1" dirty="0">
                <a:latin typeface="Verdana" panose="020B0604030504040204" pitchFamily="34" charset="0"/>
                <a:ea typeface="Verdana" panose="020B0604030504040204" pitchFamily="34" charset="0"/>
                <a:cs typeface="Verdana" panose="020B0604030504040204" pitchFamily="34" charset="0"/>
              </a:rPr>
              <a:t>Video Conferences</a:t>
            </a:r>
          </a:p>
          <a:p>
            <a:pPr lvl="3"/>
            <a:r>
              <a:rPr lang="en-US" sz="1000" b="1" dirty="0">
                <a:latin typeface="Verdana" panose="020B0604030504040204" pitchFamily="34" charset="0"/>
                <a:ea typeface="Verdana" panose="020B0604030504040204" pitchFamily="34" charset="0"/>
                <a:cs typeface="Verdana" panose="020B0604030504040204" pitchFamily="34" charset="0"/>
              </a:rPr>
              <a:t>E-mail</a:t>
            </a:r>
          </a:p>
          <a:p>
            <a:pPr lvl="1"/>
            <a:r>
              <a:rPr lang="en-US" sz="1200" b="1" dirty="0">
                <a:latin typeface="Verdana" panose="020B0604030504040204" pitchFamily="34" charset="0"/>
                <a:ea typeface="Verdana" panose="020B0604030504040204" pitchFamily="34" charset="0"/>
                <a:cs typeface="Verdana" panose="020B0604030504040204" pitchFamily="34" charset="0"/>
              </a:rPr>
              <a:t>Avoids issues and confusions</a:t>
            </a:r>
          </a:p>
          <a:p>
            <a:pPr lvl="2"/>
            <a:r>
              <a:rPr lang="en-US" sz="1000" b="1" dirty="0">
                <a:latin typeface="Verdana" panose="020B0604030504040204" pitchFamily="34" charset="0"/>
                <a:ea typeface="Verdana" panose="020B0604030504040204" pitchFamily="34" charset="0"/>
                <a:cs typeface="Verdana" panose="020B0604030504040204" pitchFamily="34" charset="0"/>
              </a:rPr>
              <a:t>Project Scope</a:t>
            </a:r>
          </a:p>
          <a:p>
            <a:pPr lvl="2"/>
            <a:r>
              <a:rPr lang="en-US" sz="1000" b="1" dirty="0">
                <a:latin typeface="Verdana" panose="020B0604030504040204" pitchFamily="34" charset="0"/>
                <a:ea typeface="Verdana" panose="020B0604030504040204" pitchFamily="34" charset="0"/>
                <a:cs typeface="Verdana" panose="020B0604030504040204" pitchFamily="34" charset="0"/>
              </a:rPr>
              <a:t>Time</a:t>
            </a:r>
          </a:p>
          <a:p>
            <a:pPr lvl="2"/>
            <a:r>
              <a:rPr lang="en-US" sz="1000" b="1" dirty="0">
                <a:latin typeface="Verdana" panose="020B0604030504040204" pitchFamily="34" charset="0"/>
                <a:ea typeface="Verdana" panose="020B0604030504040204" pitchFamily="34" charset="0"/>
                <a:cs typeface="Verdana" panose="020B0604030504040204" pitchFamily="34" charset="0"/>
              </a:rPr>
              <a:t>Cost </a:t>
            </a:r>
          </a:p>
          <a:p>
            <a:endParaRPr lang="en-US" sz="1800" b="1"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3627708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a:bodyPr>
          <a:lstStyle/>
          <a:p>
            <a:pPr algn="l"/>
            <a:r>
              <a:rPr lang="en-US" b="1" dirty="0">
                <a:latin typeface="Times New Roman" panose="02020603050405020304" pitchFamily="18" charset="0"/>
                <a:cs typeface="Times New Roman" panose="02020603050405020304" pitchFamily="18" charset="0"/>
              </a:rPr>
              <a:t>SCM Success Criteria cont’d</a:t>
            </a:r>
            <a:endParaRPr lang="en-US" dirty="0"/>
          </a:p>
        </p:txBody>
      </p:sp>
      <p:sp>
        <p:nvSpPr>
          <p:cNvPr id="3" name="Content Placeholder 2"/>
          <p:cNvSpPr>
            <a:spLocks noGrp="1"/>
          </p:cNvSpPr>
          <p:nvPr>
            <p:ph idx="1"/>
          </p:nvPr>
        </p:nvSpPr>
        <p:spPr/>
        <p:txBody>
          <a:bodyPr/>
          <a:lstStyle/>
          <a:p>
            <a:r>
              <a:rPr lang="en-US" sz="1800" b="1" dirty="0">
                <a:latin typeface="Verdana" panose="020B0604030504040204" pitchFamily="34" charset="0"/>
                <a:ea typeface="Verdana" panose="020B0604030504040204" pitchFamily="34" charset="0"/>
                <a:cs typeface="Verdana" panose="020B0604030504040204" pitchFamily="34" charset="0"/>
              </a:rPr>
              <a:t>Collaborative relationship with partners</a:t>
            </a:r>
          </a:p>
          <a:p>
            <a:pPr lvl="1"/>
            <a:r>
              <a:rPr lang="en-US" sz="1400" b="1" dirty="0">
                <a:latin typeface="Verdana" panose="020B0604030504040204" pitchFamily="34" charset="0"/>
                <a:ea typeface="Verdana" panose="020B0604030504040204" pitchFamily="34" charset="0"/>
                <a:cs typeface="Verdana" panose="020B0604030504040204" pitchFamily="34" charset="0"/>
              </a:rPr>
              <a:t>Identify Organization External structure</a:t>
            </a:r>
          </a:p>
          <a:p>
            <a:pPr lvl="2"/>
            <a:r>
              <a:rPr lang="en-US" sz="1200" b="1" dirty="0">
                <a:latin typeface="Verdana" panose="020B0604030504040204" pitchFamily="34" charset="0"/>
                <a:ea typeface="Verdana" panose="020B0604030504040204" pitchFamily="34" charset="0"/>
                <a:cs typeface="Verdana" panose="020B0604030504040204" pitchFamily="34" charset="0"/>
              </a:rPr>
              <a:t>Supplier processes</a:t>
            </a:r>
          </a:p>
          <a:p>
            <a:pPr lvl="2"/>
            <a:r>
              <a:rPr lang="en-US" sz="1200" b="1" dirty="0">
                <a:latin typeface="Verdana" panose="020B0604030504040204" pitchFamily="34" charset="0"/>
                <a:ea typeface="Verdana" panose="020B0604030504040204" pitchFamily="34" charset="0"/>
                <a:cs typeface="Verdana" panose="020B0604030504040204" pitchFamily="34" charset="0"/>
              </a:rPr>
              <a:t>Customer processes</a:t>
            </a:r>
          </a:p>
          <a:p>
            <a:pPr lvl="1"/>
            <a:r>
              <a:rPr lang="en-US" sz="1400" b="1" dirty="0">
                <a:latin typeface="Verdana" panose="020B0604030504040204" pitchFamily="34" charset="0"/>
                <a:ea typeface="Verdana" panose="020B0604030504040204" pitchFamily="34" charset="0"/>
                <a:cs typeface="Verdana" panose="020B0604030504040204" pitchFamily="34" charset="0"/>
              </a:rPr>
              <a:t>Collaboration Importance</a:t>
            </a:r>
          </a:p>
          <a:p>
            <a:pPr lvl="2"/>
            <a:r>
              <a:rPr lang="en-US" sz="1200" b="1" dirty="0">
                <a:latin typeface="Verdana" panose="020B0604030504040204" pitchFamily="34" charset="0"/>
                <a:ea typeface="Verdana" panose="020B0604030504040204" pitchFamily="34" charset="0"/>
                <a:cs typeface="Verdana" panose="020B0604030504040204" pitchFamily="34" charset="0"/>
              </a:rPr>
              <a:t>Planning Phase</a:t>
            </a:r>
          </a:p>
          <a:p>
            <a:pPr lvl="2"/>
            <a:r>
              <a:rPr lang="en-US" sz="1200" b="1" dirty="0">
                <a:latin typeface="Verdana" panose="020B0604030504040204" pitchFamily="34" charset="0"/>
                <a:ea typeface="Verdana" panose="020B0604030504040204" pitchFamily="34" charset="0"/>
                <a:cs typeface="Verdana" panose="020B0604030504040204" pitchFamily="34" charset="0"/>
              </a:rPr>
              <a:t>Leads to SCM Success </a:t>
            </a:r>
          </a:p>
          <a:p>
            <a:pPr lvl="2"/>
            <a:endParaRPr lang="en-US" sz="1200" b="1" dirty="0">
              <a:latin typeface="Verdana" panose="020B0604030504040204" pitchFamily="34" charset="0"/>
              <a:ea typeface="Verdana" panose="020B0604030504040204" pitchFamily="34" charset="0"/>
              <a:cs typeface="Verdana" panose="020B0604030504040204" pitchFamily="34" charset="0"/>
            </a:endParaRPr>
          </a:p>
          <a:p>
            <a:endParaRPr lang="en-US" sz="1800" b="1"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528096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a:bodyPr>
          <a:lstStyle/>
          <a:p>
            <a:pPr algn="l"/>
            <a:r>
              <a:rPr lang="en-US" b="1" dirty="0">
                <a:latin typeface="Times New Roman" panose="02020603050405020304" pitchFamily="18" charset="0"/>
                <a:cs typeface="Times New Roman" panose="02020603050405020304" pitchFamily="18" charset="0"/>
              </a:rPr>
              <a:t>SCM SDLC Phases </a:t>
            </a:r>
            <a:endParaRPr lang="en-US" dirty="0"/>
          </a:p>
        </p:txBody>
      </p:sp>
      <p:sp>
        <p:nvSpPr>
          <p:cNvPr id="3" name="Content Placeholder 2"/>
          <p:cNvSpPr>
            <a:spLocks noGrp="1"/>
          </p:cNvSpPr>
          <p:nvPr>
            <p:ph idx="1"/>
          </p:nvPr>
        </p:nvSpPr>
        <p:spPr/>
        <p:txBody>
          <a:bodyPr/>
          <a:lstStyle/>
          <a:p>
            <a:r>
              <a:rPr lang="en-US" dirty="0"/>
              <a:t>Requirements gathering</a:t>
            </a:r>
          </a:p>
          <a:p>
            <a:r>
              <a:rPr lang="en-US" dirty="0"/>
              <a:t>Design</a:t>
            </a:r>
          </a:p>
          <a:p>
            <a:r>
              <a:rPr lang="en-US" dirty="0"/>
              <a:t>Implementation</a:t>
            </a:r>
          </a:p>
          <a:p>
            <a:r>
              <a:rPr lang="en-US" dirty="0"/>
              <a:t>Testing</a:t>
            </a:r>
          </a:p>
          <a:p>
            <a:r>
              <a:rPr lang="en-US" dirty="0"/>
              <a:t>Deployment</a:t>
            </a:r>
          </a:p>
          <a:p>
            <a:r>
              <a:rPr lang="en-US" dirty="0"/>
              <a:t>Maintenance</a:t>
            </a:r>
          </a:p>
          <a:p>
            <a:endParaRPr lang="en-US" dirty="0"/>
          </a:p>
        </p:txBody>
      </p:sp>
    </p:spTree>
    <p:extLst>
      <p:ext uri="{BB962C8B-B14F-4D97-AF65-F5344CB8AC3E}">
        <p14:creationId xmlns:p14="http://schemas.microsoft.com/office/powerpoint/2010/main" val="276453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040" y="3204802"/>
            <a:ext cx="7001692" cy="729102"/>
          </a:xfrm>
        </p:spPr>
        <p:txBody>
          <a:bodyPr>
            <a:normAutofit fontScale="90000"/>
          </a:bodyPr>
          <a:lstStyle/>
          <a:p>
            <a:r>
              <a:rPr lang="en-US" b="1" dirty="0">
                <a:latin typeface="Times New Roman" panose="02020603050405020304" pitchFamily="18" charset="0"/>
                <a:cs typeface="Times New Roman" panose="02020603050405020304" pitchFamily="18" charset="0"/>
              </a:rPr>
              <a:t>Conclusion </a:t>
            </a:r>
          </a:p>
        </p:txBody>
      </p:sp>
    </p:spTree>
    <p:extLst>
      <p:ext uri="{BB962C8B-B14F-4D97-AF65-F5344CB8AC3E}">
        <p14:creationId xmlns:p14="http://schemas.microsoft.com/office/powerpoint/2010/main" val="4085703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704" y="825379"/>
            <a:ext cx="7286896" cy="1147114"/>
          </a:xfrm>
        </p:spPr>
        <p:txBody>
          <a:bodyPr>
            <a:normAutofit/>
          </a:bodyPr>
          <a:lstStyle/>
          <a:p>
            <a:pPr algn="l"/>
            <a:r>
              <a:rPr lang="en-US" b="1" dirty="0">
                <a:latin typeface="Times New Roman" panose="02020603050405020304" pitchFamily="18" charset="0"/>
                <a:cs typeface="Times New Roman" panose="02020603050405020304" pitchFamily="18" charset="0"/>
              </a:rPr>
              <a:t>SCM for Business Use</a:t>
            </a:r>
            <a:endParaRPr lang="en-US" dirty="0"/>
          </a:p>
        </p:txBody>
      </p:sp>
      <p:sp>
        <p:nvSpPr>
          <p:cNvPr id="3" name="Content Placeholder 2"/>
          <p:cNvSpPr>
            <a:spLocks noGrp="1"/>
          </p:cNvSpPr>
          <p:nvPr>
            <p:ph idx="1"/>
          </p:nvPr>
        </p:nvSpPr>
        <p:spPr/>
        <p:txBody>
          <a:bodyPr/>
          <a:lstStyle/>
          <a:p>
            <a:r>
              <a:rPr lang="en-US" dirty="0" smtClean="0"/>
              <a:t>Products</a:t>
            </a:r>
          </a:p>
          <a:p>
            <a:r>
              <a:rPr lang="en-US" dirty="0" smtClean="0"/>
              <a:t>Information</a:t>
            </a:r>
          </a:p>
          <a:p>
            <a:r>
              <a:rPr lang="en-US" dirty="0" smtClean="0"/>
              <a:t>Finances</a:t>
            </a:r>
            <a:endParaRPr lang="en-US" dirty="0"/>
          </a:p>
        </p:txBody>
      </p:sp>
    </p:spTree>
    <p:extLst>
      <p:ext uri="{BB962C8B-B14F-4D97-AF65-F5344CB8AC3E}">
        <p14:creationId xmlns:p14="http://schemas.microsoft.com/office/powerpoint/2010/main" val="1881250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831" y="760063"/>
            <a:ext cx="10186849" cy="1303867"/>
          </a:xfrm>
        </p:spPr>
        <p:txBody>
          <a:bodyPr/>
          <a:lstStyle/>
          <a:p>
            <a:r>
              <a:rPr lang="en-US"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1295401" y="2063930"/>
            <a:ext cx="9601196" cy="3811938"/>
          </a:xfrm>
        </p:spPr>
        <p:txBody>
          <a:bodyPr>
            <a:normAutofit fontScale="85000" lnSpcReduction="10000"/>
          </a:bodyPr>
          <a:lstStyle/>
          <a:p>
            <a:pPr>
              <a:lnSpc>
                <a:spcPct val="200000"/>
              </a:lnSpc>
            </a:pPr>
            <a:endParaRPr lang="en-US" sz="1800" dirty="0">
              <a:latin typeface="Times New Roman" panose="02020603050405020304" pitchFamily="18" charset="0"/>
              <a:cs typeface="Times New Roman" panose="02020603050405020304" pitchFamily="18" charset="0"/>
            </a:endParaRPr>
          </a:p>
          <a:p>
            <a:pPr>
              <a:lnSpc>
                <a:spcPct val="210000"/>
              </a:lnSpc>
            </a:pPr>
            <a:r>
              <a:rPr lang="en-US" sz="1800" dirty="0">
                <a:latin typeface="Times New Roman" panose="02020603050405020304" pitchFamily="18" charset="0"/>
                <a:cs typeface="Times New Roman" panose="02020603050405020304" pitchFamily="18" charset="0"/>
              </a:rPr>
              <a:t>Ab Talib, M., Hamid, A. (2014).  Application of critical success factors in supply chain management. Retrieved from</a:t>
            </a:r>
            <a:br>
              <a:rPr lang="en-US" sz="1800" dirty="0">
                <a:latin typeface="Times New Roman" panose="02020603050405020304" pitchFamily="18" charset="0"/>
                <a:cs typeface="Times New Roman" panose="02020603050405020304" pitchFamily="18" charset="0"/>
              </a:rPr>
            </a:br>
            <a:r>
              <a:rPr lang="en-US" sz="1800" u="sng" dirty="0">
                <a:latin typeface="Times New Roman" panose="02020603050405020304" pitchFamily="18" charset="0"/>
                <a:cs typeface="Times New Roman" panose="02020603050405020304" pitchFamily="18" charset="0"/>
                <a:hlinkClick r:id="rId2"/>
              </a:rPr>
              <a:t>https://www.researchgate.net/publication/261804995_Application_of_Critical_Success_Factors_in_Supply_Chain_Management</a:t>
            </a:r>
            <a:endParaRPr lang="en-US" sz="1800" u="sng" dirty="0">
              <a:latin typeface="Times New Roman" panose="02020603050405020304" pitchFamily="18" charset="0"/>
              <a:cs typeface="Times New Roman" panose="02020603050405020304" pitchFamily="18" charset="0"/>
            </a:endParaRPr>
          </a:p>
          <a:p>
            <a:pPr>
              <a:lnSpc>
                <a:spcPct val="210000"/>
              </a:lnSpc>
            </a:pPr>
            <a:r>
              <a:rPr lang="en-US" sz="1800" dirty="0"/>
              <a:t>DeBenedetti, J. (n.d.). The advantages of supply chain management systems, demand media. Retrieved from</a:t>
            </a:r>
            <a:br>
              <a:rPr lang="en-US" sz="1800" dirty="0"/>
            </a:br>
            <a:r>
              <a:rPr lang="en-US" sz="1800" dirty="0"/>
              <a:t>   </a:t>
            </a:r>
            <a:r>
              <a:rPr lang="en-US" sz="1800" u="sng" dirty="0">
                <a:hlinkClick r:id="rId3"/>
              </a:rPr>
              <a:t>http://smallbusiness.chron.com/advantages-supply-chain-management-systems-77606.html</a:t>
            </a:r>
            <a:r>
              <a:rPr lang="en-US" sz="1800" dirty="0"/>
              <a:t> </a:t>
            </a:r>
          </a:p>
          <a:p>
            <a:pPr>
              <a:lnSpc>
                <a:spcPct val="210000"/>
              </a:lnSpc>
            </a:pPr>
            <a:r>
              <a:rPr lang="en-US" sz="1800" dirty="0"/>
              <a:t>Gartner identifies ten enterprise architecture. (2009). Retrieved from </a:t>
            </a:r>
            <a:r>
              <a:rPr lang="en-US" sz="1800" u="sng" dirty="0">
                <a:hlinkClick r:id="rId4"/>
              </a:rPr>
              <a:t>http://www.gartner.com/newsroom/id/1159617</a:t>
            </a:r>
            <a:r>
              <a:rPr lang="en-US" sz="1800" dirty="0"/>
              <a:t> </a:t>
            </a:r>
            <a:endParaRPr lang="en-US" sz="1800" b="1" dirty="0"/>
          </a:p>
          <a:p>
            <a:pPr>
              <a:lnSpc>
                <a:spcPct val="200000"/>
              </a:lnSpc>
            </a:pPr>
            <a:endParaRPr lang="en-US" sz="1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49144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831" y="760063"/>
            <a:ext cx="10186849" cy="1303867"/>
          </a:xfrm>
        </p:spPr>
        <p:txBody>
          <a:bodyPr/>
          <a:lstStyle/>
          <a:p>
            <a:r>
              <a:rPr lang="en-US"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1295401" y="2063930"/>
            <a:ext cx="9601196" cy="3811938"/>
          </a:xfrm>
        </p:spPr>
        <p:txBody>
          <a:bodyPr>
            <a:normAutofit/>
          </a:bodyPr>
          <a:lstStyle/>
          <a:p>
            <a:pPr>
              <a:lnSpc>
                <a:spcPct val="200000"/>
              </a:lnSpc>
            </a:pPr>
            <a:endParaRPr lang="en-US" sz="1800" dirty="0">
              <a:latin typeface="Times New Roman" panose="02020603050405020304" pitchFamily="18" charset="0"/>
              <a:cs typeface="Times New Roman" panose="02020603050405020304" pitchFamily="18" charset="0"/>
            </a:endParaRPr>
          </a:p>
          <a:p>
            <a:endParaRPr lang="en-US" dirty="0"/>
          </a:p>
        </p:txBody>
      </p:sp>
      <p:sp>
        <p:nvSpPr>
          <p:cNvPr id="4" name="Rectangle 3"/>
          <p:cNvSpPr/>
          <p:nvPr/>
        </p:nvSpPr>
        <p:spPr>
          <a:xfrm>
            <a:off x="1636295" y="2614476"/>
            <a:ext cx="9260302" cy="2836354"/>
          </a:xfrm>
          <a:prstGeom prst="rect">
            <a:avLst/>
          </a:prstGeom>
        </p:spPr>
        <p:txBody>
          <a:bodyPr wrap="square">
            <a:spAutoFit/>
          </a:bodyPr>
          <a:lstStyle/>
          <a:p>
            <a:pPr>
              <a:lnSpc>
                <a:spcPct val="115000"/>
              </a:lnSpc>
              <a:spcAft>
                <a:spcPts val="1000"/>
              </a:spcAft>
            </a:pPr>
            <a:r>
              <a:rPr lang="en-US" sz="1600" dirty="0"/>
              <a:t>Mahajan, R., Garg, Suresh., Sharma, P., (2013). Frozen corn manufacturing and its supply chain</a:t>
            </a:r>
            <a:br>
              <a:rPr lang="en-US" sz="1600" dirty="0"/>
            </a:br>
            <a:r>
              <a:rPr lang="en-US" sz="1600" dirty="0"/>
              <a:t>     using sap-lap approach. Business Source Complete. doi: 10.1007/s40171-013-0040-y  </a:t>
            </a:r>
          </a:p>
          <a:p>
            <a:pPr latinLnBrk="1">
              <a:lnSpc>
                <a:spcPct val="107000"/>
              </a:lnSpc>
              <a:spcAft>
                <a:spcPts val="800"/>
              </a:spcAft>
            </a:pPr>
            <a:r>
              <a:rPr lang="en-US" sz="1600" dirty="0"/>
              <a:t>Wee, H.M., Wu, Simon. (2009). Lean supply chain and its effect on product cost and quality: a </a:t>
            </a:r>
            <a:br>
              <a:rPr lang="en-US" sz="1600" dirty="0"/>
            </a:br>
            <a:r>
              <a:rPr lang="en-US" sz="1600" dirty="0"/>
              <a:t>     case study on ford motor company.  ABI/INFORM Complete 14(5)335-341. doi: http://dx.doi</a:t>
            </a:r>
            <a:br>
              <a:rPr lang="en-US" sz="1600" dirty="0"/>
            </a:br>
            <a:r>
              <a:rPr lang="en-US" sz="1600" dirty="0"/>
              <a:t>     .org.ezproxy.umuc.edu/10.1108/13598540910980242</a:t>
            </a:r>
          </a:p>
          <a:p>
            <a:pPr latinLnBrk="1">
              <a:lnSpc>
                <a:spcPct val="107000"/>
              </a:lnSpc>
              <a:spcAft>
                <a:spcPts val="800"/>
              </a:spcAft>
            </a:pPr>
            <a:r>
              <a:rPr lang="en-US" sz="1600" dirty="0">
                <a:hlinkClick r:id="rId2"/>
              </a:rPr>
              <a:t>Schiff</a:t>
            </a:r>
            <a:r>
              <a:rPr lang="en-US" sz="1600" b="1" dirty="0"/>
              <a:t>, J. (2012). </a:t>
            </a:r>
            <a:r>
              <a:rPr lang="en-US" sz="1600" dirty="0"/>
              <a:t>13 common erp mistakes and how to avoid making them. Retrieved from</a:t>
            </a:r>
            <a:br>
              <a:rPr lang="en-US" sz="1600" dirty="0"/>
            </a:br>
            <a:r>
              <a:rPr lang="en-US" sz="1600" dirty="0"/>
              <a:t>    </a:t>
            </a:r>
            <a:r>
              <a:rPr lang="en-US" sz="1600" u="sng" dirty="0">
                <a:hlinkClick r:id="rId3"/>
              </a:rPr>
              <a:t>http://www.cio.com/article/2397802/enterprise-resource-planning/13-common-erp-mistakes-and-how-to-avoid-making-them.html</a:t>
            </a:r>
            <a:r>
              <a:rPr lang="en-US" sz="1600" dirty="0"/>
              <a:t>  </a:t>
            </a:r>
            <a:endParaRPr lang="en-US" sz="1600" b="1" dirty="0"/>
          </a:p>
          <a:p>
            <a:pPr latinLnBrk="1">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83433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526</TotalTime>
  <Words>3067</Words>
  <Application>Microsoft Macintosh PowerPoint</Application>
  <PresentationFormat>Widescreen</PresentationFormat>
  <Paragraphs>239</Paragraphs>
  <Slides>26</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Calibri</vt:lpstr>
      <vt:lpstr>Garamond</vt:lpstr>
      <vt:lpstr>Times New Roman</vt:lpstr>
      <vt:lpstr>Verdana</vt:lpstr>
      <vt:lpstr>Arial</vt:lpstr>
      <vt:lpstr>Organic</vt:lpstr>
      <vt:lpstr>Supply Chain Management GROUP 2</vt:lpstr>
      <vt:lpstr>Introduction </vt:lpstr>
      <vt:lpstr>Case Study Summary </vt:lpstr>
      <vt:lpstr>Ford Lio Ho Motor Summary</vt:lpstr>
      <vt:lpstr>Ford Lio Ho Motor Summary cont’d</vt:lpstr>
      <vt:lpstr>Ford Lio Ho Motor Summary cont’d</vt:lpstr>
      <vt:lpstr>Ford Lio Ho Motor Summary cont’d</vt:lpstr>
      <vt:lpstr>‘A1’ Manufacturing Company Summary </vt:lpstr>
      <vt:lpstr>‘A1’ Manufacturing Company Summary cont’d </vt:lpstr>
      <vt:lpstr>‘A1’ Manufacturing Company Summary cont’d </vt:lpstr>
      <vt:lpstr>Case Study Evaluation</vt:lpstr>
      <vt:lpstr>Ford Lio Ho Motors Evaluation   </vt:lpstr>
      <vt:lpstr>‘A1’ Manufacturing Company Evaluation </vt:lpstr>
      <vt:lpstr>SCM  Considerations</vt:lpstr>
      <vt:lpstr>SCM Benefits</vt:lpstr>
      <vt:lpstr>SCM Limitations </vt:lpstr>
      <vt:lpstr>SCM Implementation Planning </vt:lpstr>
      <vt:lpstr>SCM Implementation Planning cont’d</vt:lpstr>
      <vt:lpstr>SCM Success Criteria</vt:lpstr>
      <vt:lpstr>SCM Success Criteria cont’d</vt:lpstr>
      <vt:lpstr>SCM Success Criteria cont’d</vt:lpstr>
      <vt:lpstr>SCM SDLC Phases </vt:lpstr>
      <vt:lpstr>Conclusion </vt:lpstr>
      <vt:lpstr>SCM for Business Use</vt:lpstr>
      <vt:lpstr>References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Management GROUP 2</dc:title>
  <dc:creator>lola</dc:creator>
  <cp:lastModifiedBy>Microsoft Office User</cp:lastModifiedBy>
  <cp:revision>48</cp:revision>
  <dcterms:created xsi:type="dcterms:W3CDTF">2016-02-26T14:47:35Z</dcterms:created>
  <dcterms:modified xsi:type="dcterms:W3CDTF">2019-07-31T19:41:36Z</dcterms:modified>
</cp:coreProperties>
</file>